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64" r:id="rId3"/>
    <p:sldId id="284" r:id="rId4"/>
    <p:sldId id="283" r:id="rId5"/>
    <p:sldId id="266" r:id="rId6"/>
    <p:sldId id="279" r:id="rId7"/>
    <p:sldId id="285" r:id="rId8"/>
    <p:sldId id="280" r:id="rId9"/>
    <p:sldId id="286" r:id="rId10"/>
    <p:sldId id="281" r:id="rId11"/>
    <p:sldId id="259" r:id="rId12"/>
    <p:sldId id="282" r:id="rId13"/>
    <p:sldId id="275" r:id="rId14"/>
    <p:sldId id="287" r:id="rId15"/>
    <p:sldId id="289" r:id="rId16"/>
    <p:sldId id="276" r:id="rId17"/>
    <p:sldId id="277"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DDFF"/>
    <a:srgbClr val="D5F4FB"/>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6" d="100"/>
          <a:sy n="86" d="100"/>
        </p:scale>
        <p:origin x="4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577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787337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1696575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C5ADE4-B8EE-4695-B6C9-BF909F6F0C7E}"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3199515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C5ADE4-B8EE-4695-B6C9-BF909F6F0C7E}" type="datetimeFigureOut">
              <a:rPr lang="en-GB" smtClean="0"/>
              <a:t>29/09/2026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3795913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C5ADE4-B8EE-4695-B6C9-BF909F6F0C7E}" type="datetimeFigureOut">
              <a:rPr lang="en-GB" smtClean="0"/>
              <a:t>29/09/2026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663779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C5ADE4-B8EE-4695-B6C9-BF909F6F0C7E}" type="datetimeFigureOut">
              <a:rPr lang="en-GB" smtClean="0"/>
              <a:t>29/09/2026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972212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C5ADE4-B8EE-4695-B6C9-BF909F6F0C7E}"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2098925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C5ADE4-B8EE-4695-B6C9-BF909F6F0C7E}"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4088761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0C5ADE4-B8EE-4695-B6C9-BF909F6F0C7E}" type="datetimeFigureOut">
              <a:rPr lang="en-GB" smtClean="0"/>
              <a:t>29/09/2026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1422387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23129616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325924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29011511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339469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7770892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1834629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5ADE4-B8EE-4695-B6C9-BF909F6F0C7E}"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952502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7000">
              <a:srgbClr val="7DDDFF"/>
            </a:gs>
            <a:gs pos="93000">
              <a:schemeClr val="bg2">
                <a:shade val="96000"/>
                <a:satMod val="120000"/>
                <a:lumMod val="90000"/>
              </a:schemeClr>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0C5ADE4-B8EE-4695-B6C9-BF909F6F0C7E}" type="datetimeFigureOut">
              <a:rPr lang="en-GB" smtClean="0"/>
              <a:t>29/09/2026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F47E1223-2092-45E6-A87C-C32F65C5016B}" type="slidenum">
              <a:rPr lang="en-GB" smtClean="0"/>
              <a:t>‹#›</a:t>
            </a:fld>
            <a:endParaRPr lang="en-GB"/>
          </a:p>
        </p:txBody>
      </p:sp>
    </p:spTree>
    <p:extLst>
      <p:ext uri="{BB962C8B-B14F-4D97-AF65-F5344CB8AC3E}">
        <p14:creationId xmlns:p14="http://schemas.microsoft.com/office/powerpoint/2010/main" val="3107431013"/>
      </p:ext>
    </p:extLst>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45190" y="-203145"/>
            <a:ext cx="5958744" cy="2076333"/>
          </a:xfrm>
        </p:spPr>
        <p:txBody>
          <a:bodyPr anchor="t">
            <a:normAutofit fontScale="90000"/>
          </a:bodyPr>
          <a:lstStyle/>
          <a:p>
            <a:pPr algn="ctr"/>
            <a:br>
              <a:rPr lang="en-GB" sz="4100" dirty="0">
                <a:solidFill>
                  <a:schemeClr val="bg1"/>
                </a:solidFill>
              </a:rPr>
            </a:br>
            <a:r>
              <a:rPr lang="en-GB" sz="4100" dirty="0">
                <a:solidFill>
                  <a:schemeClr val="bg1"/>
                </a:solidFill>
              </a:rPr>
              <a:t> Welcome to Year 1 </a:t>
            </a:r>
            <a:br>
              <a:rPr lang="en-GB" sz="4100" dirty="0">
                <a:solidFill>
                  <a:schemeClr val="bg1"/>
                </a:solidFill>
              </a:rPr>
            </a:br>
            <a:r>
              <a:rPr lang="en-GB" sz="4100" dirty="0">
                <a:solidFill>
                  <a:schemeClr val="bg1"/>
                </a:solidFill>
              </a:rPr>
              <a:t>Curriculum Presentation</a:t>
            </a:r>
          </a:p>
        </p:txBody>
      </p:sp>
      <p:pic>
        <p:nvPicPr>
          <p:cNvPr id="5" name="Picture 4" descr="A picture containing text&#10;&#10;Description automatically generated">
            <a:extLst>
              <a:ext uri="{FF2B5EF4-FFF2-40B4-BE49-F238E27FC236}">
                <a16:creationId xmlns:a16="http://schemas.microsoft.com/office/drawing/2014/main" id="{429E5D63-9232-1926-9407-485DB7B80276}"/>
              </a:ext>
            </a:extLst>
          </p:cNvPr>
          <p:cNvPicPr>
            <a:picLocks noChangeAspect="1"/>
          </p:cNvPicPr>
          <p:nvPr/>
        </p:nvPicPr>
        <p:blipFill rotWithShape="1">
          <a:blip r:embed="rId2">
            <a:extLst>
              <a:ext uri="{28A0092B-C50C-407E-A947-70E740481C1C}">
                <a14:useLocalDpi xmlns:a14="http://schemas.microsoft.com/office/drawing/2010/main" val="0"/>
              </a:ext>
            </a:extLst>
          </a:blip>
          <a:srcRect t="19316" r="-1" b="893"/>
          <a:stretch/>
        </p:blipFill>
        <p:spPr>
          <a:xfrm>
            <a:off x="0" y="1907415"/>
            <a:ext cx="4172505" cy="4950586"/>
          </a:xfrm>
          <a:custGeom>
            <a:avLst/>
            <a:gdLst/>
            <a:ahLst/>
            <a:cxnLst/>
            <a:rect l="l" t="t" r="r" b="b"/>
            <a:pathLst>
              <a:path w="5234519" h="6210629">
                <a:moveTo>
                  <a:pt x="1082595" y="0"/>
                </a:moveTo>
                <a:lnTo>
                  <a:pt x="3027450" y="0"/>
                </a:lnTo>
                <a:lnTo>
                  <a:pt x="3291029" y="96471"/>
                </a:lnTo>
                <a:cubicBezTo>
                  <a:pt x="4433137" y="579542"/>
                  <a:pt x="5234519" y="1710443"/>
                  <a:pt x="5234519" y="3028517"/>
                </a:cubicBezTo>
                <a:cubicBezTo>
                  <a:pt x="5234519" y="4785949"/>
                  <a:pt x="3809839" y="6210629"/>
                  <a:pt x="2052407" y="6210629"/>
                </a:cubicBezTo>
                <a:cubicBezTo>
                  <a:pt x="1283531" y="6210629"/>
                  <a:pt x="578345" y="5937936"/>
                  <a:pt x="28288" y="5483989"/>
                </a:cubicBezTo>
                <a:lnTo>
                  <a:pt x="0" y="5458279"/>
                </a:lnTo>
                <a:lnTo>
                  <a:pt x="0" y="598754"/>
                </a:lnTo>
                <a:lnTo>
                  <a:pt x="28288" y="573044"/>
                </a:lnTo>
                <a:cubicBezTo>
                  <a:pt x="303317" y="346070"/>
                  <a:pt x="617127" y="164410"/>
                  <a:pt x="958290" y="39494"/>
                </a:cubicBezTo>
                <a:close/>
              </a:path>
            </a:pathLst>
          </a:custGeom>
        </p:spPr>
      </p:pic>
      <p:pic>
        <p:nvPicPr>
          <p:cNvPr id="6" name="Picture 5">
            <a:extLst>
              <a:ext uri="{FF2B5EF4-FFF2-40B4-BE49-F238E27FC236}">
                <a16:creationId xmlns:a16="http://schemas.microsoft.com/office/drawing/2014/main" id="{2B25E62E-4B35-475A-8359-8E19F3565A1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 y="0"/>
            <a:ext cx="932157" cy="1056443"/>
          </a:xfrm>
          <a:prstGeom prst="rect">
            <a:avLst/>
          </a:prstGeom>
        </p:spPr>
      </p:pic>
      <p:sp>
        <p:nvSpPr>
          <p:cNvPr id="4" name="Rectangle 3">
            <a:extLst>
              <a:ext uri="{FF2B5EF4-FFF2-40B4-BE49-F238E27FC236}">
                <a16:creationId xmlns:a16="http://schemas.microsoft.com/office/drawing/2014/main" id="{8B1A6B4B-168F-4CBD-8C48-5B27B0A4D939}"/>
              </a:ext>
            </a:extLst>
          </p:cNvPr>
          <p:cNvSpPr/>
          <p:nvPr/>
        </p:nvSpPr>
        <p:spPr>
          <a:xfrm>
            <a:off x="-140913" y="1074199"/>
            <a:ext cx="1286133" cy="798989"/>
          </a:xfrm>
          <a:prstGeom prst="rect">
            <a:avLst/>
          </a:prstGeom>
        </p:spPr>
        <p:txBody>
          <a:bodyPr wrap="square">
            <a:spAutoFit/>
          </a:bodyPr>
          <a:lstStyle/>
          <a:p>
            <a:pPr algn="ctr">
              <a:lnSpc>
                <a:spcPct val="60000"/>
              </a:lnSpc>
              <a:spcAft>
                <a:spcPts val="0"/>
              </a:spcAft>
            </a:pPr>
            <a:r>
              <a:rPr lang="en-GB" dirty="0">
                <a:solidFill>
                  <a:schemeClr val="bg1"/>
                </a:solidFill>
                <a:latin typeface="Gabriola" panose="04040605051002020D02" pitchFamily="82" charset="0"/>
                <a:ea typeface="Calibri" panose="020F0502020204030204" pitchFamily="34" charset="0"/>
                <a:cs typeface="Times New Roman" panose="02020603050405020304" pitchFamily="18" charset="0"/>
              </a:rPr>
              <a:t>‘Growing together in God’s love and care’</a:t>
            </a:r>
            <a:endPar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1512469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6195" y="707884"/>
            <a:ext cx="11555696" cy="4610055"/>
          </a:xfrm>
          <a:prstGeom prst="rect">
            <a:avLst/>
          </a:prstGeom>
        </p:spPr>
        <p:txBody>
          <a:bodyPr vert="horz" lIns="91440" tIns="45720" rIns="91440" bIns="45720" rtlCol="0" anchor="t">
            <a:noAutofit/>
          </a:bodyPr>
          <a:lstStyle/>
          <a:p>
            <a:pPr>
              <a:lnSpc>
                <a:spcPct val="90000"/>
              </a:lnSpc>
              <a:spcAft>
                <a:spcPts val="600"/>
              </a:spcAft>
            </a:pPr>
            <a:endParaRPr lang="en-US" b="1" dirty="0">
              <a:solidFill>
                <a:schemeClr val="bg1"/>
              </a:solidFill>
            </a:endParaRPr>
          </a:p>
          <a:p>
            <a:pPr indent="-228600">
              <a:lnSpc>
                <a:spcPct val="90000"/>
              </a:lnSpc>
              <a:spcAft>
                <a:spcPts val="600"/>
              </a:spcAft>
              <a:buFont typeface="Arial" panose="020B0604020202020204" pitchFamily="34" charset="0"/>
              <a:buChar char="•"/>
            </a:pPr>
            <a:endParaRPr lang="en-US" sz="3200" dirty="0">
              <a:solidFill>
                <a:schemeClr val="bg1"/>
              </a:solidFill>
            </a:endParaRPr>
          </a:p>
          <a:p>
            <a:pPr indent="-228600">
              <a:lnSpc>
                <a:spcPct val="90000"/>
              </a:lnSpc>
              <a:spcAft>
                <a:spcPts val="600"/>
              </a:spcAft>
              <a:buFont typeface="Arial" panose="020B0604020202020204" pitchFamily="34" charset="0"/>
              <a:buChar char="•"/>
            </a:pPr>
            <a:r>
              <a:rPr lang="en-US" sz="3200" dirty="0">
                <a:solidFill>
                  <a:schemeClr val="bg1"/>
                </a:solidFill>
              </a:rPr>
              <a:t>I have recently joined St Mary’s from another Catholic school in Birmingham</a:t>
            </a:r>
          </a:p>
          <a:p>
            <a:pPr indent="-228600">
              <a:lnSpc>
                <a:spcPct val="90000"/>
              </a:lnSpc>
              <a:spcAft>
                <a:spcPts val="600"/>
              </a:spcAft>
              <a:buFont typeface="Arial" panose="020B0604020202020204" pitchFamily="34" charset="0"/>
              <a:buChar char="•"/>
            </a:pPr>
            <a:r>
              <a:rPr lang="en-US" sz="3200" dirty="0">
                <a:solidFill>
                  <a:schemeClr val="bg1"/>
                </a:solidFill>
              </a:rPr>
              <a:t>This is my fifth Year teaching, in which time I have taught years 1,3 and 5.</a:t>
            </a:r>
          </a:p>
          <a:p>
            <a:pPr indent="-228600">
              <a:lnSpc>
                <a:spcPct val="90000"/>
              </a:lnSpc>
              <a:spcAft>
                <a:spcPts val="600"/>
              </a:spcAft>
              <a:buFont typeface="Arial" panose="020B0604020202020204" pitchFamily="34" charset="0"/>
              <a:buChar char="•"/>
            </a:pPr>
            <a:r>
              <a:rPr lang="en-US" sz="3200" dirty="0">
                <a:solidFill>
                  <a:schemeClr val="bg1"/>
                </a:solidFill>
              </a:rPr>
              <a:t>I am very confident with the Year 1 curriculum and the National curriculum</a:t>
            </a:r>
            <a:r>
              <a:rPr lang="en-US" dirty="0">
                <a:solidFill>
                  <a:schemeClr val="bg1"/>
                </a:solidFill>
              </a:rPr>
              <a:t>.</a:t>
            </a:r>
          </a:p>
          <a:p>
            <a:pPr indent="-228600">
              <a:lnSpc>
                <a:spcPct val="90000"/>
              </a:lnSpc>
              <a:spcAft>
                <a:spcPts val="600"/>
              </a:spcAft>
              <a:buFont typeface="Arial" panose="020B0604020202020204" pitchFamily="34" charset="0"/>
              <a:buChar char="•"/>
            </a:pPr>
            <a:r>
              <a:rPr lang="en-US" sz="3200" dirty="0">
                <a:solidFill>
                  <a:schemeClr val="bg1"/>
                </a:solidFill>
              </a:rPr>
              <a:t>It is a priority in my class that children feel safe and happy. This is a priority.</a:t>
            </a:r>
          </a:p>
          <a:p>
            <a:pPr>
              <a:lnSpc>
                <a:spcPct val="90000"/>
              </a:lnSpc>
              <a:spcAft>
                <a:spcPts val="600"/>
              </a:spcAft>
            </a:pPr>
            <a:endParaRPr lang="en-US" dirty="0">
              <a:solidFill>
                <a:schemeClr val="bg1"/>
              </a:solidFill>
            </a:endParaRPr>
          </a:p>
        </p:txBody>
      </p:sp>
      <p:sp>
        <p:nvSpPr>
          <p:cNvPr id="3" name="Rectangle 2">
            <a:extLst>
              <a:ext uri="{FF2B5EF4-FFF2-40B4-BE49-F238E27FC236}">
                <a16:creationId xmlns:a16="http://schemas.microsoft.com/office/drawing/2014/main" id="{F23B33F6-CEFB-4295-AF10-C6EFCAA64D1D}"/>
              </a:ext>
            </a:extLst>
          </p:cNvPr>
          <p:cNvSpPr/>
          <p:nvPr/>
        </p:nvSpPr>
        <p:spPr>
          <a:xfrm>
            <a:off x="2866043" y="-2"/>
            <a:ext cx="6096000" cy="707886"/>
          </a:xfrm>
          <a:prstGeom prst="rect">
            <a:avLst/>
          </a:prstGeom>
        </p:spPr>
        <p:txBody>
          <a:bodyPr>
            <a:spAutoFit/>
          </a:bodyPr>
          <a:lstStyle/>
          <a:p>
            <a:pPr algn="ctr"/>
            <a:r>
              <a:rPr lang="en-GB" sz="4000" b="1" dirty="0">
                <a:solidFill>
                  <a:schemeClr val="bg1"/>
                </a:solidFill>
              </a:rPr>
              <a:t>A little bit about me</a:t>
            </a:r>
            <a:endParaRPr lang="en-GB" b="1" dirty="0"/>
          </a:p>
        </p:txBody>
      </p:sp>
    </p:spTree>
    <p:extLst>
      <p:ext uri="{BB962C8B-B14F-4D97-AF65-F5344CB8AC3E}">
        <p14:creationId xmlns:p14="http://schemas.microsoft.com/office/powerpoint/2010/main" val="370153548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5B3701-53AF-44BD-86EF-02A07BAA0579}"/>
              </a:ext>
            </a:extLst>
          </p:cNvPr>
          <p:cNvSpPr/>
          <p:nvPr/>
        </p:nvSpPr>
        <p:spPr>
          <a:xfrm>
            <a:off x="1447061" y="177551"/>
            <a:ext cx="9170633" cy="5909310"/>
          </a:xfrm>
          <a:prstGeom prst="rect">
            <a:avLst/>
          </a:prstGeom>
        </p:spPr>
        <p:txBody>
          <a:bodyPr wrap="square">
            <a:spAutoFit/>
          </a:bodyPr>
          <a:lstStyle/>
          <a:p>
            <a:pPr algn="ctr"/>
            <a:r>
              <a:rPr lang="en-GB" sz="5400" b="1" dirty="0">
                <a:solidFill>
                  <a:schemeClr val="bg1"/>
                </a:solidFill>
              </a:rPr>
              <a:t>Transition from EYFS to National curriculum</a:t>
            </a:r>
          </a:p>
          <a:p>
            <a:pPr algn="ctr"/>
            <a:endParaRPr lang="en-GB" sz="5400" b="1" dirty="0">
              <a:solidFill>
                <a:schemeClr val="bg1"/>
              </a:solidFill>
            </a:endParaRPr>
          </a:p>
          <a:p>
            <a:pPr algn="ctr"/>
            <a:r>
              <a:rPr lang="en-GB" sz="5400" b="1" dirty="0">
                <a:solidFill>
                  <a:schemeClr val="bg1"/>
                </a:solidFill>
              </a:rPr>
              <a:t>It is a big change for the children but we make sure they are happy and it is a gradual process. </a:t>
            </a:r>
            <a:endParaRPr lang="en-GB" sz="5400" b="1" dirty="0"/>
          </a:p>
        </p:txBody>
      </p:sp>
    </p:spTree>
    <p:extLst>
      <p:ext uri="{BB962C8B-B14F-4D97-AF65-F5344CB8AC3E}">
        <p14:creationId xmlns:p14="http://schemas.microsoft.com/office/powerpoint/2010/main" val="3387014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6195" y="707884"/>
            <a:ext cx="11555696" cy="4610055"/>
          </a:xfrm>
          <a:prstGeom prst="rect">
            <a:avLst/>
          </a:prstGeom>
        </p:spPr>
        <p:txBody>
          <a:bodyPr vert="horz" lIns="91440" tIns="45720" rIns="91440" bIns="45720" rtlCol="0" anchor="t">
            <a:noAutofit/>
          </a:bodyPr>
          <a:lstStyle/>
          <a:p>
            <a:pPr>
              <a:lnSpc>
                <a:spcPct val="90000"/>
              </a:lnSpc>
              <a:spcAft>
                <a:spcPts val="600"/>
              </a:spcAft>
            </a:pPr>
            <a:endParaRPr lang="en-US" b="1" dirty="0">
              <a:solidFill>
                <a:schemeClr val="bg1"/>
              </a:solidFill>
            </a:endParaRPr>
          </a:p>
          <a:p>
            <a:pPr indent="-228600">
              <a:lnSpc>
                <a:spcPct val="90000"/>
              </a:lnSpc>
              <a:spcAft>
                <a:spcPts val="600"/>
              </a:spcAft>
              <a:buFont typeface="Arial" panose="020B0604020202020204" pitchFamily="34" charset="0"/>
              <a:buChar char="•"/>
            </a:pPr>
            <a:endParaRPr lang="en-US" dirty="0">
              <a:solidFill>
                <a:schemeClr val="bg1"/>
              </a:solidFill>
            </a:endParaRPr>
          </a:p>
          <a:p>
            <a:pPr indent="-228600">
              <a:lnSpc>
                <a:spcPct val="90000"/>
              </a:lnSpc>
              <a:spcAft>
                <a:spcPts val="600"/>
              </a:spcAft>
              <a:buFont typeface="Arial" panose="020B0604020202020204" pitchFamily="34" charset="0"/>
              <a:buChar char="•"/>
            </a:pPr>
            <a:r>
              <a:rPr lang="en-US" dirty="0">
                <a:solidFill>
                  <a:schemeClr val="bg1"/>
                </a:solidFill>
              </a:rPr>
              <a:t>Morning - you can start to arrive from 8:35am.</a:t>
            </a:r>
          </a:p>
          <a:p>
            <a:pPr indent="-228600">
              <a:lnSpc>
                <a:spcPct val="90000"/>
              </a:lnSpc>
              <a:spcAft>
                <a:spcPts val="600"/>
              </a:spcAft>
              <a:buFont typeface="Arial" panose="020B0604020202020204" pitchFamily="34" charset="0"/>
              <a:buChar char="•"/>
            </a:pPr>
            <a:r>
              <a:rPr lang="en-US" dirty="0">
                <a:solidFill>
                  <a:schemeClr val="bg1"/>
                </a:solidFill>
              </a:rPr>
              <a:t>Year 2 classroom doesn’t open until 8:45am. </a:t>
            </a:r>
          </a:p>
          <a:p>
            <a:pPr indent="-228600">
              <a:lnSpc>
                <a:spcPct val="90000"/>
              </a:lnSpc>
              <a:spcAft>
                <a:spcPts val="600"/>
              </a:spcAft>
              <a:buFont typeface="Arial" panose="020B0604020202020204" pitchFamily="34" charset="0"/>
              <a:buChar char="•"/>
            </a:pPr>
            <a:r>
              <a:rPr lang="en-US" dirty="0">
                <a:solidFill>
                  <a:schemeClr val="bg1"/>
                </a:solidFill>
              </a:rPr>
              <a:t>All children should be in the class by 8:50am.</a:t>
            </a:r>
          </a:p>
          <a:p>
            <a:pPr indent="-228600">
              <a:lnSpc>
                <a:spcPct val="90000"/>
              </a:lnSpc>
              <a:spcAft>
                <a:spcPts val="600"/>
              </a:spcAft>
              <a:buFont typeface="Arial" panose="020B0604020202020204" pitchFamily="34" charset="0"/>
              <a:buChar char="•"/>
            </a:pPr>
            <a:r>
              <a:rPr lang="en-US" dirty="0">
                <a:solidFill>
                  <a:schemeClr val="bg1"/>
                </a:solidFill>
              </a:rPr>
              <a:t>End of the school day is 3:15pm. </a:t>
            </a:r>
          </a:p>
          <a:p>
            <a:pPr indent="-228600">
              <a:lnSpc>
                <a:spcPct val="90000"/>
              </a:lnSpc>
              <a:spcAft>
                <a:spcPts val="600"/>
              </a:spcAft>
              <a:buFont typeface="Arial" panose="020B0604020202020204" pitchFamily="34" charset="0"/>
              <a:buChar char="•"/>
            </a:pPr>
            <a:endParaRPr lang="en-US" dirty="0">
              <a:solidFill>
                <a:schemeClr val="bg1"/>
              </a:solidFill>
            </a:endParaRPr>
          </a:p>
          <a:p>
            <a:pPr marL="285750" indent="-285750">
              <a:lnSpc>
                <a:spcPct val="90000"/>
              </a:lnSpc>
              <a:spcAft>
                <a:spcPts val="600"/>
              </a:spcAft>
              <a:buFont typeface="Arial" panose="020B0604020202020204" pitchFamily="34" charset="0"/>
              <a:buChar char="•"/>
            </a:pPr>
            <a:r>
              <a:rPr lang="en-US" dirty="0">
                <a:solidFill>
                  <a:schemeClr val="bg1"/>
                </a:solidFill>
                <a:latin typeface="Century Gothic (Body)"/>
              </a:rPr>
              <a:t>Children in Year 1, are expected to come to school in their PE kit and they will remain in this all day. </a:t>
            </a:r>
          </a:p>
          <a:p>
            <a:pPr marL="285750" indent="-285750">
              <a:lnSpc>
                <a:spcPct val="90000"/>
              </a:lnSpc>
              <a:spcAft>
                <a:spcPts val="600"/>
              </a:spcAft>
              <a:buFont typeface="Arial" panose="020B0604020202020204" pitchFamily="34" charset="0"/>
              <a:buChar char="•"/>
            </a:pPr>
            <a:r>
              <a:rPr lang="en-US" dirty="0">
                <a:solidFill>
                  <a:schemeClr val="bg1"/>
                </a:solidFill>
                <a:latin typeface="Century Gothic (Body)"/>
              </a:rPr>
              <a:t>Please take into account the weather- children can wear grey jogging bottoms in the autumn and winter. In the summer, children wear black shorts.</a:t>
            </a:r>
          </a:p>
          <a:p>
            <a:pPr marL="57150">
              <a:lnSpc>
                <a:spcPct val="90000"/>
              </a:lnSpc>
              <a:spcAft>
                <a:spcPts val="600"/>
              </a:spcAft>
            </a:pPr>
            <a:endParaRPr lang="en-US" dirty="0">
              <a:solidFill>
                <a:schemeClr val="bg1"/>
              </a:solidFill>
              <a:latin typeface="Century Gothic (Body)"/>
            </a:endParaRPr>
          </a:p>
          <a:p>
            <a:pPr marL="57150">
              <a:lnSpc>
                <a:spcPct val="90000"/>
              </a:lnSpc>
              <a:spcAft>
                <a:spcPts val="600"/>
              </a:spcAft>
            </a:pPr>
            <a:r>
              <a:rPr lang="en-US" dirty="0">
                <a:solidFill>
                  <a:schemeClr val="bg1"/>
                </a:solidFill>
                <a:latin typeface="Century Gothic (Body)"/>
              </a:rPr>
              <a:t>PE kit days:</a:t>
            </a:r>
          </a:p>
          <a:p>
            <a:pPr indent="-228600">
              <a:lnSpc>
                <a:spcPct val="90000"/>
              </a:lnSpc>
              <a:spcAft>
                <a:spcPts val="600"/>
              </a:spcAft>
              <a:buFont typeface="Arial" panose="020B0604020202020204" pitchFamily="34" charset="0"/>
              <a:buChar char="•"/>
            </a:pPr>
            <a:r>
              <a:rPr lang="en-US" dirty="0">
                <a:solidFill>
                  <a:schemeClr val="bg1"/>
                </a:solidFill>
                <a:latin typeface="Century Gothic (Body)"/>
              </a:rPr>
              <a:t>Wednesday and Thursdays (Autumn 1 term)</a:t>
            </a:r>
          </a:p>
          <a:p>
            <a:pPr indent="-228600">
              <a:lnSpc>
                <a:spcPct val="90000"/>
              </a:lnSpc>
              <a:spcAft>
                <a:spcPts val="600"/>
              </a:spcAft>
              <a:buFont typeface="Arial" panose="020B0604020202020204" pitchFamily="34" charset="0"/>
              <a:buChar char="•"/>
            </a:pPr>
            <a:r>
              <a:rPr lang="en-US" dirty="0">
                <a:solidFill>
                  <a:schemeClr val="bg1"/>
                </a:solidFill>
                <a:latin typeface="Century Gothic (Body)"/>
              </a:rPr>
              <a:t>This will change in Autumn 2</a:t>
            </a:r>
            <a:endParaRPr lang="en-US" dirty="0">
              <a:solidFill>
                <a:schemeClr val="bg1"/>
              </a:solidFill>
            </a:endParaRPr>
          </a:p>
          <a:p>
            <a:pPr indent="-228600">
              <a:lnSpc>
                <a:spcPct val="90000"/>
              </a:lnSpc>
              <a:spcAft>
                <a:spcPts val="600"/>
              </a:spcAft>
              <a:buFont typeface="Arial" panose="020B0604020202020204" pitchFamily="34" charset="0"/>
              <a:buChar char="•"/>
            </a:pPr>
            <a:endParaRPr lang="en-US" dirty="0">
              <a:solidFill>
                <a:schemeClr val="bg1"/>
              </a:solidFill>
            </a:endParaRPr>
          </a:p>
        </p:txBody>
      </p:sp>
      <p:sp>
        <p:nvSpPr>
          <p:cNvPr id="3" name="Rectangle 2">
            <a:extLst>
              <a:ext uri="{FF2B5EF4-FFF2-40B4-BE49-F238E27FC236}">
                <a16:creationId xmlns:a16="http://schemas.microsoft.com/office/drawing/2014/main" id="{F23B33F6-CEFB-4295-AF10-C6EFCAA64D1D}"/>
              </a:ext>
            </a:extLst>
          </p:cNvPr>
          <p:cNvSpPr/>
          <p:nvPr/>
        </p:nvSpPr>
        <p:spPr>
          <a:xfrm>
            <a:off x="4654858" y="-2"/>
            <a:ext cx="6096000" cy="707886"/>
          </a:xfrm>
          <a:prstGeom prst="rect">
            <a:avLst/>
          </a:prstGeom>
        </p:spPr>
        <p:txBody>
          <a:bodyPr>
            <a:spAutoFit/>
          </a:bodyPr>
          <a:lstStyle/>
          <a:p>
            <a:r>
              <a:rPr lang="en-GB" sz="4000" b="1" dirty="0">
                <a:solidFill>
                  <a:schemeClr val="bg1"/>
                </a:solidFill>
              </a:rPr>
              <a:t>Routines</a:t>
            </a:r>
            <a:endParaRPr lang="en-GB" b="1" dirty="0"/>
          </a:p>
        </p:txBody>
      </p:sp>
    </p:spTree>
    <p:extLst>
      <p:ext uri="{BB962C8B-B14F-4D97-AF65-F5344CB8AC3E}">
        <p14:creationId xmlns:p14="http://schemas.microsoft.com/office/powerpoint/2010/main" val="3645253256"/>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0259" y="654404"/>
            <a:ext cx="11489186" cy="4334846"/>
          </a:xfrm>
          <a:prstGeom prst="rect">
            <a:avLst/>
          </a:prstGeom>
        </p:spPr>
        <p:txBody>
          <a:bodyPr vert="horz" lIns="91440" tIns="45720" rIns="91440" bIns="45720" rtlCol="0" anchor="t">
            <a:normAutofit fontScale="92500" lnSpcReduction="10000"/>
          </a:bodyPr>
          <a:lstStyle/>
          <a:p>
            <a:pPr indent="-228600">
              <a:lnSpc>
                <a:spcPct val="90000"/>
              </a:lnSpc>
              <a:spcAft>
                <a:spcPts val="600"/>
              </a:spcAft>
              <a:buFont typeface="Arial" panose="020B0604020202020204" pitchFamily="34" charset="0"/>
              <a:buChar char="•"/>
            </a:pPr>
            <a:endParaRPr lang="en-US" sz="1900" b="1" dirty="0">
              <a:solidFill>
                <a:schemeClr val="bg1"/>
              </a:solidFill>
            </a:endParaRPr>
          </a:p>
          <a:p>
            <a:pPr indent="-228600">
              <a:lnSpc>
                <a:spcPct val="90000"/>
              </a:lnSpc>
              <a:spcAft>
                <a:spcPts val="600"/>
              </a:spcAft>
              <a:buFont typeface="Arial" panose="020B0604020202020204" pitchFamily="34" charset="0"/>
              <a:buChar char="•"/>
            </a:pPr>
            <a:endParaRPr lang="en-US" sz="1900" b="1" dirty="0">
              <a:solidFill>
                <a:schemeClr val="bg1"/>
              </a:solidFill>
            </a:endParaRPr>
          </a:p>
          <a:p>
            <a:pPr indent="-228600">
              <a:lnSpc>
                <a:spcPct val="90000"/>
              </a:lnSpc>
              <a:spcAft>
                <a:spcPts val="600"/>
              </a:spcAft>
              <a:buFont typeface="Arial" panose="020B0604020202020204" pitchFamily="34" charset="0"/>
              <a:buChar char="•"/>
            </a:pPr>
            <a:r>
              <a:rPr lang="en-US" sz="1900" dirty="0">
                <a:solidFill>
                  <a:schemeClr val="bg1"/>
                </a:solidFill>
              </a:rPr>
              <a:t> Assessment of each individual child’s progress is an ongoing activity throughout the day, week and term. </a:t>
            </a:r>
          </a:p>
          <a:p>
            <a:pPr>
              <a:lnSpc>
                <a:spcPct val="90000"/>
              </a:lnSpc>
              <a:spcAft>
                <a:spcPts val="600"/>
              </a:spcAft>
            </a:pPr>
            <a:endParaRPr lang="en-US" sz="1900" dirty="0">
              <a:solidFill>
                <a:schemeClr val="bg1"/>
              </a:solidFill>
            </a:endParaRPr>
          </a:p>
          <a:p>
            <a:pPr indent="-228600">
              <a:lnSpc>
                <a:spcPct val="90000"/>
              </a:lnSpc>
              <a:spcAft>
                <a:spcPts val="600"/>
              </a:spcAft>
              <a:buFont typeface="Arial" panose="020B0604020202020204" pitchFamily="34" charset="0"/>
              <a:buChar char="•"/>
            </a:pPr>
            <a:r>
              <a:rPr lang="en-US" sz="1900" dirty="0">
                <a:solidFill>
                  <a:schemeClr val="bg1"/>
                </a:solidFill>
              </a:rPr>
              <a:t>When children are identified as struggling with an area of learning, an adult will support them within the lesson and/or a teacher will provide a specific intervention, to help support their learning and ensure they have the confidence to keep trying.</a:t>
            </a:r>
          </a:p>
          <a:p>
            <a:pPr indent="-228600">
              <a:lnSpc>
                <a:spcPct val="90000"/>
              </a:lnSpc>
              <a:spcAft>
                <a:spcPts val="600"/>
              </a:spcAft>
              <a:buFont typeface="Arial" panose="020B0604020202020204" pitchFamily="34" charset="0"/>
              <a:buChar char="•"/>
            </a:pPr>
            <a:endParaRPr lang="en-US" sz="1900" dirty="0">
              <a:solidFill>
                <a:schemeClr val="bg1"/>
              </a:solidFill>
            </a:endParaRPr>
          </a:p>
          <a:p>
            <a:pPr indent="-228600">
              <a:lnSpc>
                <a:spcPct val="90000"/>
              </a:lnSpc>
              <a:spcAft>
                <a:spcPts val="600"/>
              </a:spcAft>
              <a:buFont typeface="Arial" panose="020B0604020202020204" pitchFamily="34" charset="0"/>
              <a:buChar char="•"/>
            </a:pPr>
            <a:r>
              <a:rPr lang="en-US" sz="1900" dirty="0">
                <a:solidFill>
                  <a:schemeClr val="bg1"/>
                </a:solidFill>
              </a:rPr>
              <a:t>Children will be assessed against NC learning objectives as well as individual targets set by the class teacher.</a:t>
            </a:r>
          </a:p>
          <a:p>
            <a:pPr indent="-228600">
              <a:lnSpc>
                <a:spcPct val="90000"/>
              </a:lnSpc>
              <a:spcAft>
                <a:spcPts val="600"/>
              </a:spcAft>
              <a:buFont typeface="Arial" panose="020B0604020202020204" pitchFamily="34" charset="0"/>
              <a:buChar char="•"/>
            </a:pPr>
            <a:endParaRPr lang="en-US" sz="1900" dirty="0">
              <a:solidFill>
                <a:schemeClr val="bg1"/>
              </a:solidFill>
            </a:endParaRPr>
          </a:p>
          <a:p>
            <a:pPr indent="-228600">
              <a:lnSpc>
                <a:spcPct val="90000"/>
              </a:lnSpc>
              <a:spcAft>
                <a:spcPts val="600"/>
              </a:spcAft>
              <a:buFont typeface="Arial" panose="020B0604020202020204" pitchFamily="34" charset="0"/>
              <a:buChar char="•"/>
            </a:pPr>
            <a:r>
              <a:rPr lang="en-US" sz="1900" dirty="0">
                <a:solidFill>
                  <a:schemeClr val="bg1"/>
                </a:solidFill>
              </a:rPr>
              <a:t>Progress will be reported to parents at 3 points during the year. In the Autumn, Spring and Summer. This will be done at parents evening. Their final report will indicate their progress and attainment for the academic year.</a:t>
            </a:r>
          </a:p>
          <a:p>
            <a:pPr indent="-228600">
              <a:lnSpc>
                <a:spcPct val="90000"/>
              </a:lnSpc>
              <a:spcAft>
                <a:spcPts val="600"/>
              </a:spcAft>
              <a:buFont typeface="Arial" panose="020B0604020202020204" pitchFamily="34" charset="0"/>
              <a:buChar char="•"/>
            </a:pPr>
            <a:endParaRPr lang="en-US" sz="1100" dirty="0"/>
          </a:p>
        </p:txBody>
      </p:sp>
      <p:sp>
        <p:nvSpPr>
          <p:cNvPr id="3" name="Rectangle 2">
            <a:extLst>
              <a:ext uri="{FF2B5EF4-FFF2-40B4-BE49-F238E27FC236}">
                <a16:creationId xmlns:a16="http://schemas.microsoft.com/office/drawing/2014/main" id="{47D59C62-9BC1-45EB-BD88-1CA736EAEB82}"/>
              </a:ext>
            </a:extLst>
          </p:cNvPr>
          <p:cNvSpPr/>
          <p:nvPr/>
        </p:nvSpPr>
        <p:spPr>
          <a:xfrm>
            <a:off x="4309290" y="119394"/>
            <a:ext cx="3070071" cy="707886"/>
          </a:xfrm>
          <a:prstGeom prst="rect">
            <a:avLst/>
          </a:prstGeom>
        </p:spPr>
        <p:txBody>
          <a:bodyPr wrap="none">
            <a:spAutoFit/>
          </a:bodyPr>
          <a:lstStyle/>
          <a:p>
            <a:r>
              <a:rPr lang="en-US" sz="4000" b="1" dirty="0">
                <a:solidFill>
                  <a:schemeClr val="bg1"/>
                </a:solidFill>
              </a:rPr>
              <a:t>Assessment</a:t>
            </a:r>
            <a:endParaRPr lang="en-GB" sz="4000" dirty="0"/>
          </a:p>
        </p:txBody>
      </p:sp>
    </p:spTree>
    <p:extLst>
      <p:ext uri="{BB962C8B-B14F-4D97-AF65-F5344CB8AC3E}">
        <p14:creationId xmlns:p14="http://schemas.microsoft.com/office/powerpoint/2010/main" val="345808012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24359" y="106532"/>
            <a:ext cx="4840010" cy="5111734"/>
          </a:xfrm>
          <a:prstGeom prst="rect">
            <a:avLst/>
          </a:prstGeom>
        </p:spPr>
        <p:txBody>
          <a:bodyPr vert="horz" lIns="91440" tIns="45720" rIns="91440" bIns="45720" rtlCol="0">
            <a:normAutofit/>
          </a:bodyPr>
          <a:lstStyle/>
          <a:p>
            <a:pPr algn="ctr">
              <a:lnSpc>
                <a:spcPct val="90000"/>
              </a:lnSpc>
              <a:spcBef>
                <a:spcPct val="0"/>
              </a:spcBef>
              <a:spcAft>
                <a:spcPts val="600"/>
              </a:spcAft>
            </a:pPr>
            <a:r>
              <a:rPr lang="en-US" sz="4000" b="1" dirty="0">
                <a:solidFill>
                  <a:schemeClr val="bg1"/>
                </a:solidFill>
              </a:rPr>
              <a:t>Core topics</a:t>
            </a:r>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r>
              <a:rPr lang="en-US" sz="1700" dirty="0"/>
              <a:t> </a:t>
            </a:r>
          </a:p>
        </p:txBody>
      </p:sp>
      <p:sp>
        <p:nvSpPr>
          <p:cNvPr id="4" name="Rectangle 3">
            <a:extLst>
              <a:ext uri="{FF2B5EF4-FFF2-40B4-BE49-F238E27FC236}">
                <a16:creationId xmlns:a16="http://schemas.microsoft.com/office/drawing/2014/main" id="{3782F9CA-A19D-4B97-9FEF-86997C87698B}"/>
              </a:ext>
            </a:extLst>
          </p:cNvPr>
          <p:cNvSpPr/>
          <p:nvPr/>
        </p:nvSpPr>
        <p:spPr>
          <a:xfrm>
            <a:off x="448566" y="733102"/>
            <a:ext cx="931665" cy="369332"/>
          </a:xfrm>
          <a:prstGeom prst="rect">
            <a:avLst/>
          </a:prstGeom>
        </p:spPr>
        <p:txBody>
          <a:bodyPr wrap="none">
            <a:spAutoFit/>
          </a:bodyPr>
          <a:lstStyle/>
          <a:p>
            <a:r>
              <a:rPr lang="en-US" dirty="0" err="1">
                <a:solidFill>
                  <a:schemeClr val="bg1"/>
                </a:solidFill>
              </a:rPr>
              <a:t>Maths</a:t>
            </a:r>
            <a:r>
              <a:rPr lang="en-US" dirty="0">
                <a:solidFill>
                  <a:schemeClr val="bg1"/>
                </a:solidFill>
              </a:rPr>
              <a:t> </a:t>
            </a:r>
            <a:endParaRPr lang="en-GB" dirty="0"/>
          </a:p>
        </p:txBody>
      </p:sp>
      <p:pic>
        <p:nvPicPr>
          <p:cNvPr id="5" name="Picture 4">
            <a:extLst>
              <a:ext uri="{FF2B5EF4-FFF2-40B4-BE49-F238E27FC236}">
                <a16:creationId xmlns:a16="http://schemas.microsoft.com/office/drawing/2014/main" id="{2B25E54D-4BC2-440E-A1DB-0B31A912E166}"/>
              </a:ext>
            </a:extLst>
          </p:cNvPr>
          <p:cNvPicPr>
            <a:picLocks noChangeAspect="1"/>
          </p:cNvPicPr>
          <p:nvPr/>
        </p:nvPicPr>
        <p:blipFill>
          <a:blip r:embed="rId2"/>
          <a:stretch>
            <a:fillRect/>
          </a:stretch>
        </p:blipFill>
        <p:spPr>
          <a:xfrm>
            <a:off x="268410" y="1269506"/>
            <a:ext cx="11655180" cy="5588493"/>
          </a:xfrm>
          <a:prstGeom prst="rect">
            <a:avLst/>
          </a:prstGeom>
        </p:spPr>
      </p:pic>
    </p:spTree>
    <p:extLst>
      <p:ext uri="{BB962C8B-B14F-4D97-AF65-F5344CB8AC3E}">
        <p14:creationId xmlns:p14="http://schemas.microsoft.com/office/powerpoint/2010/main" val="2913777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24359" y="106532"/>
            <a:ext cx="4840010" cy="5111734"/>
          </a:xfrm>
          <a:prstGeom prst="rect">
            <a:avLst/>
          </a:prstGeom>
        </p:spPr>
        <p:txBody>
          <a:bodyPr vert="horz" lIns="91440" tIns="45720" rIns="91440" bIns="45720" rtlCol="0">
            <a:normAutofit/>
          </a:bodyPr>
          <a:lstStyle/>
          <a:p>
            <a:pPr algn="ctr">
              <a:lnSpc>
                <a:spcPct val="90000"/>
              </a:lnSpc>
              <a:spcBef>
                <a:spcPct val="0"/>
              </a:spcBef>
              <a:spcAft>
                <a:spcPts val="600"/>
              </a:spcAft>
            </a:pPr>
            <a:r>
              <a:rPr lang="en-US" sz="4000" b="1" dirty="0">
                <a:solidFill>
                  <a:schemeClr val="bg1"/>
                </a:solidFill>
              </a:rPr>
              <a:t>Core topics</a:t>
            </a:r>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r>
              <a:rPr lang="en-US" sz="1700" dirty="0"/>
              <a:t> </a:t>
            </a:r>
          </a:p>
        </p:txBody>
      </p:sp>
      <p:sp>
        <p:nvSpPr>
          <p:cNvPr id="4" name="Rectangle 3">
            <a:extLst>
              <a:ext uri="{FF2B5EF4-FFF2-40B4-BE49-F238E27FC236}">
                <a16:creationId xmlns:a16="http://schemas.microsoft.com/office/drawing/2014/main" id="{3782F9CA-A19D-4B97-9FEF-86997C87698B}"/>
              </a:ext>
            </a:extLst>
          </p:cNvPr>
          <p:cNvSpPr/>
          <p:nvPr/>
        </p:nvSpPr>
        <p:spPr>
          <a:xfrm>
            <a:off x="563976" y="227471"/>
            <a:ext cx="1103187" cy="369332"/>
          </a:xfrm>
          <a:prstGeom prst="rect">
            <a:avLst/>
          </a:prstGeom>
        </p:spPr>
        <p:txBody>
          <a:bodyPr wrap="none">
            <a:spAutoFit/>
          </a:bodyPr>
          <a:lstStyle/>
          <a:p>
            <a:r>
              <a:rPr lang="en-US" dirty="0">
                <a:solidFill>
                  <a:schemeClr val="bg1"/>
                </a:solidFill>
              </a:rPr>
              <a:t>Phonics </a:t>
            </a:r>
            <a:endParaRPr lang="en-GB" dirty="0"/>
          </a:p>
        </p:txBody>
      </p:sp>
      <p:sp>
        <p:nvSpPr>
          <p:cNvPr id="6" name="Rectangle 5">
            <a:extLst>
              <a:ext uri="{FF2B5EF4-FFF2-40B4-BE49-F238E27FC236}">
                <a16:creationId xmlns:a16="http://schemas.microsoft.com/office/drawing/2014/main" id="{B508C76F-BBB0-4343-909A-8B92C909640A}"/>
              </a:ext>
            </a:extLst>
          </p:cNvPr>
          <p:cNvSpPr/>
          <p:nvPr/>
        </p:nvSpPr>
        <p:spPr>
          <a:xfrm>
            <a:off x="422176" y="596803"/>
            <a:ext cx="6424475" cy="4801314"/>
          </a:xfrm>
          <a:prstGeom prst="rect">
            <a:avLst/>
          </a:prstGeom>
        </p:spPr>
        <p:txBody>
          <a:bodyPr wrap="square">
            <a:spAutoFit/>
          </a:bodyPr>
          <a:lstStyle/>
          <a:p>
            <a:pPr marL="285750" indent="-285750">
              <a:buFont typeface="Arial" panose="020B0604020202020204" pitchFamily="34" charset="0"/>
              <a:buChar char="•"/>
            </a:pPr>
            <a:r>
              <a:rPr lang="en-GB" dirty="0">
                <a:solidFill>
                  <a:srgbClr val="202124"/>
                </a:solidFill>
              </a:rPr>
              <a:t>We follow the Read Write Inc scheme.</a:t>
            </a:r>
          </a:p>
          <a:p>
            <a:endParaRPr lang="en-GB" dirty="0">
              <a:solidFill>
                <a:srgbClr val="202124"/>
              </a:solidFill>
            </a:endParaRPr>
          </a:p>
          <a:p>
            <a:pPr marL="285750" indent="-285750">
              <a:buFont typeface="Arial" panose="020B0604020202020204" pitchFamily="34" charset="0"/>
              <a:buChar char="•"/>
            </a:pPr>
            <a:r>
              <a:rPr lang="en-GB" dirty="0">
                <a:solidFill>
                  <a:srgbClr val="202124"/>
                </a:solidFill>
              </a:rPr>
              <a:t>Children will learn a range of new diagraphs, trigraphs and split diagraphs.</a:t>
            </a:r>
          </a:p>
          <a:p>
            <a:pPr marL="285750" indent="-285750">
              <a:buFont typeface="Arial" panose="020B0604020202020204" pitchFamily="34" charset="0"/>
              <a:buChar char="•"/>
            </a:pPr>
            <a:endParaRPr lang="en-GB" dirty="0">
              <a:solidFill>
                <a:srgbClr val="202124"/>
              </a:solidFill>
            </a:endParaRPr>
          </a:p>
          <a:p>
            <a:pPr marL="285750" indent="-285750">
              <a:buFont typeface="Arial" panose="020B0604020202020204" pitchFamily="34" charset="0"/>
              <a:buChar char="•"/>
            </a:pPr>
            <a:r>
              <a:rPr lang="en-GB" dirty="0">
                <a:solidFill>
                  <a:srgbClr val="202124"/>
                </a:solidFill>
              </a:rPr>
              <a:t>We are currently assessing the children and they will be put into different phonics group beginning next week.</a:t>
            </a:r>
          </a:p>
          <a:p>
            <a:pPr marL="285750" indent="-285750">
              <a:buFont typeface="Arial" panose="020B0604020202020204" pitchFamily="34" charset="0"/>
              <a:buChar char="•"/>
            </a:pPr>
            <a:endParaRPr lang="en-GB" dirty="0">
              <a:solidFill>
                <a:srgbClr val="202124"/>
              </a:solidFill>
            </a:endParaRPr>
          </a:p>
          <a:p>
            <a:pPr marL="285750" indent="-285750">
              <a:buFont typeface="Arial" panose="020B0604020202020204" pitchFamily="34" charset="0"/>
              <a:buChar char="•"/>
            </a:pPr>
            <a:r>
              <a:rPr lang="en-GB" dirty="0">
                <a:solidFill>
                  <a:srgbClr val="202124"/>
                </a:solidFill>
              </a:rPr>
              <a:t>The children's reading book that is sent home is based on their phonics group.</a:t>
            </a:r>
          </a:p>
          <a:p>
            <a:pPr marL="285750" indent="-285750">
              <a:buFont typeface="Arial" panose="020B0604020202020204" pitchFamily="34" charset="0"/>
              <a:buChar char="•"/>
            </a:pPr>
            <a:endParaRPr lang="en-GB" dirty="0">
              <a:solidFill>
                <a:srgbClr val="202124"/>
              </a:solidFill>
            </a:endParaRPr>
          </a:p>
          <a:p>
            <a:pPr marL="285750" indent="-285750">
              <a:buFont typeface="Arial" panose="020B0604020202020204" pitchFamily="34" charset="0"/>
              <a:buChar char="•"/>
            </a:pPr>
            <a:r>
              <a:rPr lang="en-GB" dirty="0">
                <a:solidFill>
                  <a:srgbClr val="202124"/>
                </a:solidFill>
              </a:rPr>
              <a:t>Year 1 builds towards the phonics screening test in the summer term. </a:t>
            </a:r>
          </a:p>
          <a:p>
            <a:pPr marL="285750" indent="-285750">
              <a:buFont typeface="Arial" panose="020B0604020202020204" pitchFamily="34" charset="0"/>
              <a:buChar char="•"/>
            </a:pPr>
            <a:endParaRPr lang="en-GB" dirty="0">
              <a:solidFill>
                <a:srgbClr val="202124"/>
              </a:solidFill>
            </a:endParaRPr>
          </a:p>
          <a:p>
            <a:pPr marL="285750" indent="-285750">
              <a:buFont typeface="Arial" panose="020B0604020202020204" pitchFamily="34" charset="0"/>
              <a:buChar char="•"/>
            </a:pPr>
            <a:r>
              <a:rPr lang="en-GB" dirty="0">
                <a:solidFill>
                  <a:srgbClr val="202124"/>
                </a:solidFill>
              </a:rPr>
              <a:t>There will be a strong focus on reading this year in preparation to the phonics screening test.</a:t>
            </a:r>
          </a:p>
        </p:txBody>
      </p:sp>
      <p:pic>
        <p:nvPicPr>
          <p:cNvPr id="3" name="Picture 2">
            <a:extLst>
              <a:ext uri="{FF2B5EF4-FFF2-40B4-BE49-F238E27FC236}">
                <a16:creationId xmlns:a16="http://schemas.microsoft.com/office/drawing/2014/main" id="{CEBD799C-37FE-4506-8A2C-16A47D52B866}"/>
              </a:ext>
            </a:extLst>
          </p:cNvPr>
          <p:cNvPicPr>
            <a:picLocks noChangeAspect="1"/>
          </p:cNvPicPr>
          <p:nvPr/>
        </p:nvPicPr>
        <p:blipFill>
          <a:blip r:embed="rId2"/>
          <a:stretch>
            <a:fillRect/>
          </a:stretch>
        </p:blipFill>
        <p:spPr>
          <a:xfrm>
            <a:off x="990104" y="5510068"/>
            <a:ext cx="4074850" cy="1347932"/>
          </a:xfrm>
          <a:prstGeom prst="rect">
            <a:avLst/>
          </a:prstGeom>
        </p:spPr>
      </p:pic>
      <p:pic>
        <p:nvPicPr>
          <p:cNvPr id="7" name="Picture 6">
            <a:extLst>
              <a:ext uri="{FF2B5EF4-FFF2-40B4-BE49-F238E27FC236}">
                <a16:creationId xmlns:a16="http://schemas.microsoft.com/office/drawing/2014/main" id="{370E2F09-791D-4F71-831F-08FFA09B1ACA}"/>
              </a:ext>
            </a:extLst>
          </p:cNvPr>
          <p:cNvPicPr>
            <a:picLocks noChangeAspect="1"/>
          </p:cNvPicPr>
          <p:nvPr/>
        </p:nvPicPr>
        <p:blipFill>
          <a:blip r:embed="rId3"/>
          <a:stretch>
            <a:fillRect/>
          </a:stretch>
        </p:blipFill>
        <p:spPr>
          <a:xfrm>
            <a:off x="7448641" y="141118"/>
            <a:ext cx="4638675" cy="6610350"/>
          </a:xfrm>
          <a:prstGeom prst="rect">
            <a:avLst/>
          </a:prstGeom>
        </p:spPr>
      </p:pic>
    </p:spTree>
    <p:extLst>
      <p:ext uri="{BB962C8B-B14F-4D97-AF65-F5344CB8AC3E}">
        <p14:creationId xmlns:p14="http://schemas.microsoft.com/office/powerpoint/2010/main" val="3983961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24359" y="106532"/>
            <a:ext cx="4840010" cy="5111734"/>
          </a:xfrm>
          <a:prstGeom prst="rect">
            <a:avLst/>
          </a:prstGeom>
        </p:spPr>
        <p:txBody>
          <a:bodyPr vert="horz" lIns="91440" tIns="45720" rIns="91440" bIns="45720" rtlCol="0">
            <a:normAutofit/>
          </a:bodyPr>
          <a:lstStyle/>
          <a:p>
            <a:pPr algn="ctr">
              <a:lnSpc>
                <a:spcPct val="90000"/>
              </a:lnSpc>
              <a:spcBef>
                <a:spcPct val="0"/>
              </a:spcBef>
              <a:spcAft>
                <a:spcPts val="600"/>
              </a:spcAft>
            </a:pPr>
            <a:r>
              <a:rPr lang="en-US" sz="4000" b="1" dirty="0">
                <a:solidFill>
                  <a:schemeClr val="bg1"/>
                </a:solidFill>
              </a:rPr>
              <a:t>Core topics</a:t>
            </a:r>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r>
              <a:rPr lang="en-US" sz="1700" dirty="0"/>
              <a:t> </a:t>
            </a:r>
          </a:p>
        </p:txBody>
      </p:sp>
      <p:sp>
        <p:nvSpPr>
          <p:cNvPr id="4" name="Rectangle 3">
            <a:extLst>
              <a:ext uri="{FF2B5EF4-FFF2-40B4-BE49-F238E27FC236}">
                <a16:creationId xmlns:a16="http://schemas.microsoft.com/office/drawing/2014/main" id="{3782F9CA-A19D-4B97-9FEF-86997C87698B}"/>
              </a:ext>
            </a:extLst>
          </p:cNvPr>
          <p:cNvSpPr/>
          <p:nvPr/>
        </p:nvSpPr>
        <p:spPr>
          <a:xfrm>
            <a:off x="358065" y="901778"/>
            <a:ext cx="1071127" cy="369332"/>
          </a:xfrm>
          <a:prstGeom prst="rect">
            <a:avLst/>
          </a:prstGeom>
        </p:spPr>
        <p:txBody>
          <a:bodyPr wrap="none">
            <a:spAutoFit/>
          </a:bodyPr>
          <a:lstStyle/>
          <a:p>
            <a:r>
              <a:rPr lang="en-US" dirty="0">
                <a:solidFill>
                  <a:schemeClr val="bg1"/>
                </a:solidFill>
              </a:rPr>
              <a:t>Writing  </a:t>
            </a:r>
            <a:endParaRPr lang="en-GB" dirty="0"/>
          </a:p>
        </p:txBody>
      </p:sp>
      <p:sp>
        <p:nvSpPr>
          <p:cNvPr id="5" name="Rectangle 4">
            <a:extLst>
              <a:ext uri="{FF2B5EF4-FFF2-40B4-BE49-F238E27FC236}">
                <a16:creationId xmlns:a16="http://schemas.microsoft.com/office/drawing/2014/main" id="{2786735F-145B-427A-A9EC-23A9A52259B0}"/>
              </a:ext>
            </a:extLst>
          </p:cNvPr>
          <p:cNvSpPr/>
          <p:nvPr/>
        </p:nvSpPr>
        <p:spPr>
          <a:xfrm>
            <a:off x="358065" y="1459883"/>
            <a:ext cx="11076373" cy="2031325"/>
          </a:xfrm>
          <a:prstGeom prst="rect">
            <a:avLst/>
          </a:prstGeom>
        </p:spPr>
        <p:txBody>
          <a:bodyPr wrap="square">
            <a:spAutoFit/>
          </a:bodyPr>
          <a:lstStyle/>
          <a:p>
            <a:r>
              <a:rPr lang="en-GB" dirty="0">
                <a:solidFill>
                  <a:srgbClr val="202124"/>
                </a:solidFill>
              </a:rPr>
              <a:t>In year 1, children should learn a range of English language and literature skills, such as:</a:t>
            </a:r>
          </a:p>
          <a:p>
            <a:pPr marL="285750" indent="-285750">
              <a:buFont typeface="Arial" panose="020B0604020202020204" pitchFamily="34" charset="0"/>
              <a:buChar char="•"/>
            </a:pPr>
            <a:r>
              <a:rPr lang="en-GB" dirty="0">
                <a:solidFill>
                  <a:srgbClr val="202124"/>
                </a:solidFill>
              </a:rPr>
              <a:t>reading and spelling KS1 common exception words</a:t>
            </a:r>
          </a:p>
          <a:p>
            <a:pPr marL="285750" indent="-285750">
              <a:buFont typeface="Arial" panose="020B0604020202020204" pitchFamily="34" charset="0"/>
              <a:buChar char="•"/>
            </a:pPr>
            <a:r>
              <a:rPr lang="en-GB" dirty="0">
                <a:solidFill>
                  <a:srgbClr val="202124"/>
                </a:solidFill>
              </a:rPr>
              <a:t>reading and spelling words with suffixes</a:t>
            </a:r>
          </a:p>
          <a:p>
            <a:pPr marL="285750" indent="-285750">
              <a:buFont typeface="Arial" panose="020B0604020202020204" pitchFamily="34" charset="0"/>
              <a:buChar char="•"/>
            </a:pPr>
            <a:r>
              <a:rPr lang="en-GB" dirty="0">
                <a:solidFill>
                  <a:srgbClr val="202124"/>
                </a:solidFill>
              </a:rPr>
              <a:t>writing simple narratives</a:t>
            </a:r>
          </a:p>
          <a:p>
            <a:pPr marL="285750" indent="-285750">
              <a:buFont typeface="Arial" panose="020B0604020202020204" pitchFamily="34" charset="0"/>
              <a:buChar char="•"/>
            </a:pPr>
            <a:r>
              <a:rPr lang="en-GB" dirty="0">
                <a:solidFill>
                  <a:srgbClr val="202124"/>
                </a:solidFill>
              </a:rPr>
              <a:t>reading and spelling homophones</a:t>
            </a:r>
          </a:p>
          <a:p>
            <a:endParaRPr lang="en-GB" dirty="0">
              <a:solidFill>
                <a:srgbClr val="202124"/>
              </a:solidFill>
            </a:endParaRPr>
          </a:p>
          <a:p>
            <a:endParaRPr lang="en-GB" dirty="0">
              <a:solidFill>
                <a:srgbClr val="202124"/>
              </a:solidFill>
            </a:endParaRPr>
          </a:p>
        </p:txBody>
      </p:sp>
      <p:pic>
        <p:nvPicPr>
          <p:cNvPr id="8" name="Picture 7">
            <a:extLst>
              <a:ext uri="{FF2B5EF4-FFF2-40B4-BE49-F238E27FC236}">
                <a16:creationId xmlns:a16="http://schemas.microsoft.com/office/drawing/2014/main" id="{B094A303-1695-4354-8A6B-3C93C20092D7}"/>
              </a:ext>
            </a:extLst>
          </p:cNvPr>
          <p:cNvPicPr/>
          <p:nvPr/>
        </p:nvPicPr>
        <p:blipFill>
          <a:blip r:embed="rId2"/>
          <a:stretch>
            <a:fillRect/>
          </a:stretch>
        </p:blipFill>
        <p:spPr>
          <a:xfrm>
            <a:off x="6694483" y="3408361"/>
            <a:ext cx="4840010" cy="2725243"/>
          </a:xfrm>
          <a:prstGeom prst="rect">
            <a:avLst/>
          </a:prstGeom>
        </p:spPr>
      </p:pic>
      <p:pic>
        <p:nvPicPr>
          <p:cNvPr id="9" name="Picture 8">
            <a:extLst>
              <a:ext uri="{FF2B5EF4-FFF2-40B4-BE49-F238E27FC236}">
                <a16:creationId xmlns:a16="http://schemas.microsoft.com/office/drawing/2014/main" id="{FA3DCFD7-4A38-4ED0-BE05-3B2BD1EF169D}"/>
              </a:ext>
            </a:extLst>
          </p:cNvPr>
          <p:cNvPicPr>
            <a:picLocks noChangeAspect="1"/>
          </p:cNvPicPr>
          <p:nvPr/>
        </p:nvPicPr>
        <p:blipFill>
          <a:blip r:embed="rId3"/>
          <a:stretch>
            <a:fillRect/>
          </a:stretch>
        </p:blipFill>
        <p:spPr>
          <a:xfrm>
            <a:off x="817936" y="3496680"/>
            <a:ext cx="3891198" cy="2725244"/>
          </a:xfrm>
          <a:prstGeom prst="rect">
            <a:avLst/>
          </a:prstGeom>
        </p:spPr>
      </p:pic>
    </p:spTree>
    <p:extLst>
      <p:ext uri="{BB962C8B-B14F-4D97-AF65-F5344CB8AC3E}">
        <p14:creationId xmlns:p14="http://schemas.microsoft.com/office/powerpoint/2010/main" val="3539451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24359" y="106532"/>
            <a:ext cx="4840010" cy="5111734"/>
          </a:xfrm>
          <a:prstGeom prst="rect">
            <a:avLst/>
          </a:prstGeom>
        </p:spPr>
        <p:txBody>
          <a:bodyPr vert="horz" lIns="91440" tIns="45720" rIns="91440" bIns="45720" rtlCol="0">
            <a:normAutofit/>
          </a:bodyPr>
          <a:lstStyle/>
          <a:p>
            <a:pPr algn="ctr">
              <a:lnSpc>
                <a:spcPct val="90000"/>
              </a:lnSpc>
              <a:spcBef>
                <a:spcPct val="0"/>
              </a:spcBef>
              <a:spcAft>
                <a:spcPts val="600"/>
              </a:spcAft>
            </a:pPr>
            <a:r>
              <a:rPr lang="en-US" sz="4000" b="1" dirty="0">
                <a:solidFill>
                  <a:schemeClr val="bg1"/>
                </a:solidFill>
              </a:rPr>
              <a:t>Core topics</a:t>
            </a:r>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r>
              <a:rPr lang="en-US" sz="1700" dirty="0"/>
              <a:t> </a:t>
            </a:r>
          </a:p>
        </p:txBody>
      </p:sp>
      <p:sp>
        <p:nvSpPr>
          <p:cNvPr id="4" name="Rectangle 3">
            <a:extLst>
              <a:ext uri="{FF2B5EF4-FFF2-40B4-BE49-F238E27FC236}">
                <a16:creationId xmlns:a16="http://schemas.microsoft.com/office/drawing/2014/main" id="{3782F9CA-A19D-4B97-9FEF-86997C87698B}"/>
              </a:ext>
            </a:extLst>
          </p:cNvPr>
          <p:cNvSpPr/>
          <p:nvPr/>
        </p:nvSpPr>
        <p:spPr>
          <a:xfrm>
            <a:off x="358065" y="901778"/>
            <a:ext cx="1071127" cy="369332"/>
          </a:xfrm>
          <a:prstGeom prst="rect">
            <a:avLst/>
          </a:prstGeom>
        </p:spPr>
        <p:txBody>
          <a:bodyPr wrap="none">
            <a:spAutoFit/>
          </a:bodyPr>
          <a:lstStyle/>
          <a:p>
            <a:r>
              <a:rPr lang="en-US" dirty="0">
                <a:solidFill>
                  <a:schemeClr val="bg1"/>
                </a:solidFill>
              </a:rPr>
              <a:t>Writing  </a:t>
            </a:r>
            <a:endParaRPr lang="en-GB" dirty="0"/>
          </a:p>
        </p:txBody>
      </p:sp>
      <p:sp>
        <p:nvSpPr>
          <p:cNvPr id="5" name="Rectangle 4">
            <a:extLst>
              <a:ext uri="{FF2B5EF4-FFF2-40B4-BE49-F238E27FC236}">
                <a16:creationId xmlns:a16="http://schemas.microsoft.com/office/drawing/2014/main" id="{2786735F-145B-427A-A9EC-23A9A52259B0}"/>
              </a:ext>
            </a:extLst>
          </p:cNvPr>
          <p:cNvSpPr/>
          <p:nvPr/>
        </p:nvSpPr>
        <p:spPr>
          <a:xfrm>
            <a:off x="358065" y="1459883"/>
            <a:ext cx="11076373" cy="2123658"/>
          </a:xfrm>
          <a:prstGeom prst="rect">
            <a:avLst/>
          </a:prstGeom>
        </p:spPr>
        <p:txBody>
          <a:bodyPr wrap="square">
            <a:spAutoFit/>
          </a:bodyPr>
          <a:lstStyle/>
          <a:p>
            <a:pPr marL="285750" indent="-285750">
              <a:buFont typeface="Arial" panose="020B0604020202020204" pitchFamily="34" charset="0"/>
              <a:buChar char="•"/>
            </a:pPr>
            <a:r>
              <a:rPr lang="en-GB" sz="3200" dirty="0">
                <a:solidFill>
                  <a:srgbClr val="202124"/>
                </a:solidFill>
              </a:rPr>
              <a:t>This year there is particularly a focus on getting the children used to working in text books.</a:t>
            </a:r>
          </a:p>
          <a:p>
            <a:pPr marL="285750" indent="-285750">
              <a:buFont typeface="Arial" panose="020B0604020202020204" pitchFamily="34" charset="0"/>
              <a:buChar char="•"/>
            </a:pPr>
            <a:r>
              <a:rPr lang="en-GB" sz="3200" dirty="0">
                <a:solidFill>
                  <a:srgbClr val="202124"/>
                </a:solidFill>
              </a:rPr>
              <a:t>Focusing on writing on lines, letter formation etc</a:t>
            </a:r>
          </a:p>
          <a:p>
            <a:endParaRPr lang="en-GB" dirty="0">
              <a:solidFill>
                <a:srgbClr val="202124"/>
              </a:solidFill>
            </a:endParaRPr>
          </a:p>
          <a:p>
            <a:endParaRPr lang="en-GB" dirty="0">
              <a:solidFill>
                <a:srgbClr val="202124"/>
              </a:solidFill>
            </a:endParaRPr>
          </a:p>
        </p:txBody>
      </p:sp>
      <p:pic>
        <p:nvPicPr>
          <p:cNvPr id="3" name="Picture 2">
            <a:extLst>
              <a:ext uri="{FF2B5EF4-FFF2-40B4-BE49-F238E27FC236}">
                <a16:creationId xmlns:a16="http://schemas.microsoft.com/office/drawing/2014/main" id="{02ACA9CD-8CFD-4DBD-BF4F-C47E651A9DC1}"/>
              </a:ext>
            </a:extLst>
          </p:cNvPr>
          <p:cNvPicPr>
            <a:picLocks noChangeAspect="1"/>
          </p:cNvPicPr>
          <p:nvPr/>
        </p:nvPicPr>
        <p:blipFill>
          <a:blip r:embed="rId2"/>
          <a:stretch>
            <a:fillRect/>
          </a:stretch>
        </p:blipFill>
        <p:spPr>
          <a:xfrm>
            <a:off x="358065" y="3429000"/>
            <a:ext cx="4884912" cy="2867593"/>
          </a:xfrm>
          <a:prstGeom prst="rect">
            <a:avLst/>
          </a:prstGeom>
        </p:spPr>
      </p:pic>
      <p:pic>
        <p:nvPicPr>
          <p:cNvPr id="6" name="Picture 5">
            <a:extLst>
              <a:ext uri="{FF2B5EF4-FFF2-40B4-BE49-F238E27FC236}">
                <a16:creationId xmlns:a16="http://schemas.microsoft.com/office/drawing/2014/main" id="{58955139-F73C-4DB4-BB77-86A1AD6E8160}"/>
              </a:ext>
            </a:extLst>
          </p:cNvPr>
          <p:cNvPicPr>
            <a:picLocks noChangeAspect="1"/>
          </p:cNvPicPr>
          <p:nvPr/>
        </p:nvPicPr>
        <p:blipFill rotWithShape="1">
          <a:blip r:embed="rId3"/>
          <a:srcRect b="83320"/>
          <a:stretch/>
        </p:blipFill>
        <p:spPr>
          <a:xfrm>
            <a:off x="5746249" y="4091731"/>
            <a:ext cx="6087686" cy="1386281"/>
          </a:xfrm>
          <a:prstGeom prst="rect">
            <a:avLst/>
          </a:prstGeom>
        </p:spPr>
      </p:pic>
    </p:spTree>
    <p:extLst>
      <p:ext uri="{BB962C8B-B14F-4D97-AF65-F5344CB8AC3E}">
        <p14:creationId xmlns:p14="http://schemas.microsoft.com/office/powerpoint/2010/main" val="1531825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19073" y="0"/>
            <a:ext cx="4840010" cy="5111734"/>
          </a:xfrm>
          <a:prstGeom prst="rect">
            <a:avLst/>
          </a:prstGeom>
        </p:spPr>
        <p:txBody>
          <a:bodyPr vert="horz" lIns="91440" tIns="45720" rIns="91440" bIns="45720" rtlCol="0">
            <a:normAutofit/>
          </a:bodyPr>
          <a:lstStyle/>
          <a:p>
            <a:pPr algn="ctr">
              <a:lnSpc>
                <a:spcPct val="90000"/>
              </a:lnSpc>
              <a:spcBef>
                <a:spcPct val="0"/>
              </a:spcBef>
              <a:spcAft>
                <a:spcPts val="600"/>
              </a:spcAft>
            </a:pPr>
            <a:r>
              <a:rPr lang="en-US" sz="4000" b="1" dirty="0">
                <a:solidFill>
                  <a:schemeClr val="bg1"/>
                </a:solidFill>
              </a:rPr>
              <a:t>Foundation topics</a:t>
            </a:r>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p:txBody>
      </p:sp>
      <p:sp>
        <p:nvSpPr>
          <p:cNvPr id="10" name="Rectangle 9">
            <a:extLst>
              <a:ext uri="{FF2B5EF4-FFF2-40B4-BE49-F238E27FC236}">
                <a16:creationId xmlns:a16="http://schemas.microsoft.com/office/drawing/2014/main" id="{AE21EFD7-2F4F-4506-9094-B7A870D2B552}"/>
              </a:ext>
            </a:extLst>
          </p:cNvPr>
          <p:cNvSpPr/>
          <p:nvPr/>
        </p:nvSpPr>
        <p:spPr>
          <a:xfrm>
            <a:off x="358064" y="973835"/>
            <a:ext cx="6494085" cy="2062103"/>
          </a:xfrm>
          <a:prstGeom prst="rect">
            <a:avLst/>
          </a:prstGeom>
        </p:spPr>
        <p:txBody>
          <a:bodyPr wrap="none">
            <a:spAutoFit/>
          </a:bodyPr>
          <a:lstStyle/>
          <a:p>
            <a:r>
              <a:rPr lang="en-US" sz="3200" dirty="0">
                <a:solidFill>
                  <a:schemeClr val="bg1"/>
                </a:solidFill>
              </a:rPr>
              <a:t>History topics:</a:t>
            </a:r>
          </a:p>
          <a:p>
            <a:pPr marL="285750" indent="-285750">
              <a:buFont typeface="Arial" panose="020B0604020202020204" pitchFamily="34" charset="0"/>
              <a:buChar char="•"/>
            </a:pPr>
            <a:r>
              <a:rPr lang="en-US" sz="3200" dirty="0">
                <a:solidFill>
                  <a:schemeClr val="bg1"/>
                </a:solidFill>
              </a:rPr>
              <a:t>Parliament and Prime Ministers</a:t>
            </a:r>
          </a:p>
          <a:p>
            <a:pPr marL="285750" indent="-285750">
              <a:buFont typeface="Arial" panose="020B0604020202020204" pitchFamily="34" charset="0"/>
              <a:buChar char="•"/>
            </a:pPr>
            <a:r>
              <a:rPr lang="en-US" sz="3200" dirty="0">
                <a:solidFill>
                  <a:schemeClr val="bg1"/>
                </a:solidFill>
              </a:rPr>
              <a:t>Kings, Queen &amp; Leaders</a:t>
            </a:r>
          </a:p>
          <a:p>
            <a:pPr marL="285750" indent="-285750">
              <a:buFont typeface="Arial" panose="020B0604020202020204" pitchFamily="34" charset="0"/>
              <a:buChar char="•"/>
            </a:pPr>
            <a:r>
              <a:rPr lang="en-US" sz="3200" dirty="0">
                <a:solidFill>
                  <a:schemeClr val="bg1"/>
                </a:solidFill>
              </a:rPr>
              <a:t>Discovering History</a:t>
            </a:r>
            <a:endParaRPr lang="en-GB" sz="3200" dirty="0"/>
          </a:p>
        </p:txBody>
      </p:sp>
      <p:sp>
        <p:nvSpPr>
          <p:cNvPr id="11" name="Rectangle 10">
            <a:extLst>
              <a:ext uri="{FF2B5EF4-FFF2-40B4-BE49-F238E27FC236}">
                <a16:creationId xmlns:a16="http://schemas.microsoft.com/office/drawing/2014/main" id="{D686264F-BD8A-4EA3-8FAE-9B6F51825A3F}"/>
              </a:ext>
            </a:extLst>
          </p:cNvPr>
          <p:cNvSpPr/>
          <p:nvPr/>
        </p:nvSpPr>
        <p:spPr>
          <a:xfrm>
            <a:off x="7342680" y="2377901"/>
            <a:ext cx="3855729" cy="3139321"/>
          </a:xfrm>
          <a:prstGeom prst="rect">
            <a:avLst/>
          </a:prstGeom>
        </p:spPr>
        <p:txBody>
          <a:bodyPr wrap="square">
            <a:spAutoFit/>
          </a:bodyPr>
          <a:lstStyle/>
          <a:p>
            <a:r>
              <a:rPr lang="en-US" sz="3600" dirty="0">
                <a:solidFill>
                  <a:schemeClr val="bg1"/>
                </a:solidFill>
              </a:rPr>
              <a:t>Geography   </a:t>
            </a:r>
          </a:p>
          <a:p>
            <a:pPr marL="285750" indent="-285750">
              <a:buFont typeface="Arial" panose="020B0604020202020204" pitchFamily="34" charset="0"/>
              <a:buChar char="•"/>
            </a:pPr>
            <a:r>
              <a:rPr lang="en-US" sz="3600" dirty="0">
                <a:solidFill>
                  <a:schemeClr val="bg1"/>
                </a:solidFill>
              </a:rPr>
              <a:t>Spatial sense</a:t>
            </a:r>
          </a:p>
          <a:p>
            <a:pPr marL="285750" indent="-285750">
              <a:buFont typeface="Arial" panose="020B0604020202020204" pitchFamily="34" charset="0"/>
              <a:buChar char="•"/>
            </a:pPr>
            <a:r>
              <a:rPr lang="en-US" sz="3600" dirty="0">
                <a:solidFill>
                  <a:schemeClr val="bg1"/>
                </a:solidFill>
              </a:rPr>
              <a:t>The UK</a:t>
            </a:r>
          </a:p>
          <a:p>
            <a:pPr marL="285750" indent="-285750">
              <a:buFont typeface="Arial" panose="020B0604020202020204" pitchFamily="34" charset="0"/>
              <a:buChar char="•"/>
            </a:pPr>
            <a:r>
              <a:rPr lang="en-US" sz="3600" dirty="0">
                <a:solidFill>
                  <a:schemeClr val="bg1"/>
                </a:solidFill>
              </a:rPr>
              <a:t>The Seven continents</a:t>
            </a:r>
            <a:endParaRPr lang="en-GB" sz="3600" dirty="0"/>
          </a:p>
          <a:p>
            <a:r>
              <a:rPr lang="en-US" dirty="0">
                <a:solidFill>
                  <a:schemeClr val="bg1"/>
                </a:solidFill>
              </a:rPr>
              <a:t> </a:t>
            </a:r>
            <a:endParaRPr lang="en-GB" dirty="0"/>
          </a:p>
        </p:txBody>
      </p:sp>
      <p:sp>
        <p:nvSpPr>
          <p:cNvPr id="12" name="Rectangle 11">
            <a:extLst>
              <a:ext uri="{FF2B5EF4-FFF2-40B4-BE49-F238E27FC236}">
                <a16:creationId xmlns:a16="http://schemas.microsoft.com/office/drawing/2014/main" id="{1A75159C-0248-41A5-91B4-0CAAC5371F1D}"/>
              </a:ext>
            </a:extLst>
          </p:cNvPr>
          <p:cNvSpPr/>
          <p:nvPr/>
        </p:nvSpPr>
        <p:spPr>
          <a:xfrm>
            <a:off x="500677" y="3035938"/>
            <a:ext cx="8617259" cy="3539430"/>
          </a:xfrm>
          <a:prstGeom prst="rect">
            <a:avLst/>
          </a:prstGeom>
        </p:spPr>
        <p:txBody>
          <a:bodyPr wrap="square">
            <a:spAutoFit/>
          </a:bodyPr>
          <a:lstStyle/>
          <a:p>
            <a:r>
              <a:rPr lang="en-US" sz="3200" dirty="0">
                <a:solidFill>
                  <a:schemeClr val="bg1"/>
                </a:solidFill>
              </a:rPr>
              <a:t>Science </a:t>
            </a:r>
          </a:p>
          <a:p>
            <a:pPr marL="285750" indent="-285750">
              <a:buFont typeface="Arial" panose="020B0604020202020204" pitchFamily="34" charset="0"/>
              <a:buChar char="•"/>
            </a:pPr>
            <a:r>
              <a:rPr lang="en-US" sz="3200" dirty="0">
                <a:solidFill>
                  <a:schemeClr val="bg1"/>
                </a:solidFill>
              </a:rPr>
              <a:t>The Human Body</a:t>
            </a:r>
          </a:p>
          <a:p>
            <a:pPr marL="285750" indent="-285750">
              <a:buFont typeface="Arial" panose="020B0604020202020204" pitchFamily="34" charset="0"/>
              <a:buChar char="•"/>
            </a:pPr>
            <a:r>
              <a:rPr lang="en-US" sz="3200" dirty="0">
                <a:solidFill>
                  <a:schemeClr val="bg1"/>
                </a:solidFill>
              </a:rPr>
              <a:t>Animals and their Needs</a:t>
            </a:r>
          </a:p>
          <a:p>
            <a:pPr marL="285750" indent="-285750">
              <a:buFont typeface="Arial" panose="020B0604020202020204" pitchFamily="34" charset="0"/>
              <a:buChar char="•"/>
            </a:pPr>
            <a:r>
              <a:rPr lang="en-US" sz="3200" dirty="0">
                <a:solidFill>
                  <a:schemeClr val="bg1"/>
                </a:solidFill>
              </a:rPr>
              <a:t>Seasons and Weather</a:t>
            </a:r>
          </a:p>
          <a:p>
            <a:pPr marL="285750" indent="-285750">
              <a:buFont typeface="Arial" panose="020B0604020202020204" pitchFamily="34" charset="0"/>
              <a:buChar char="•"/>
            </a:pPr>
            <a:r>
              <a:rPr lang="en-US" sz="3200" dirty="0">
                <a:solidFill>
                  <a:schemeClr val="bg1"/>
                </a:solidFill>
              </a:rPr>
              <a:t>Taking Care of the Earth</a:t>
            </a:r>
          </a:p>
          <a:p>
            <a:pPr marL="285750" indent="-285750">
              <a:buFont typeface="Arial" panose="020B0604020202020204" pitchFamily="34" charset="0"/>
              <a:buChar char="•"/>
            </a:pPr>
            <a:r>
              <a:rPr lang="en-US" sz="3200" dirty="0">
                <a:solidFill>
                  <a:schemeClr val="bg1"/>
                </a:solidFill>
              </a:rPr>
              <a:t>Plants</a:t>
            </a:r>
          </a:p>
          <a:p>
            <a:pPr marL="285750" indent="-285750">
              <a:buFont typeface="Arial" panose="020B0604020202020204" pitchFamily="34" charset="0"/>
              <a:buChar char="•"/>
            </a:pPr>
            <a:r>
              <a:rPr lang="en-US" sz="3200" dirty="0">
                <a:solidFill>
                  <a:schemeClr val="bg1"/>
                </a:solidFill>
              </a:rPr>
              <a:t>Materials and Magnets</a:t>
            </a:r>
            <a:endParaRPr lang="en-GB" sz="3200" dirty="0"/>
          </a:p>
        </p:txBody>
      </p:sp>
    </p:spTree>
    <p:extLst>
      <p:ext uri="{BB962C8B-B14F-4D97-AF65-F5344CB8AC3E}">
        <p14:creationId xmlns:p14="http://schemas.microsoft.com/office/powerpoint/2010/main" val="3220946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omework | The SGS Academy Trust">
            <a:extLst>
              <a:ext uri="{FF2B5EF4-FFF2-40B4-BE49-F238E27FC236}">
                <a16:creationId xmlns:a16="http://schemas.microsoft.com/office/drawing/2014/main" id="{9C752C2F-37FB-E50F-CA86-1B5E209F31F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4081"/>
          <a:stretch/>
        </p:blipFill>
        <p:spPr bwMode="auto">
          <a:xfrm>
            <a:off x="3426781" y="213064"/>
            <a:ext cx="4814656" cy="1200735"/>
          </a:xfrm>
          <a:custGeom>
            <a:avLst/>
            <a:gdLst/>
            <a:ahLst/>
            <a:cxnLst/>
            <a:rect l="l" t="t" r="r" b="b"/>
            <a:pathLst>
              <a:path w="8542682" h="2130473">
                <a:moveTo>
                  <a:pt x="986689" y="0"/>
                </a:moveTo>
                <a:lnTo>
                  <a:pt x="8542682" y="0"/>
                </a:lnTo>
                <a:lnTo>
                  <a:pt x="8542682" y="2130473"/>
                </a:lnTo>
                <a:lnTo>
                  <a:pt x="0" y="2130473"/>
                </a:lnTo>
                <a:close/>
              </a:path>
            </a:pathLst>
          </a:cu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F490199-C65C-4C5F-9E49-6A8123381C47}"/>
              </a:ext>
            </a:extLst>
          </p:cNvPr>
          <p:cNvSpPr/>
          <p:nvPr/>
        </p:nvSpPr>
        <p:spPr>
          <a:xfrm>
            <a:off x="450395" y="1884792"/>
            <a:ext cx="11605479" cy="4368440"/>
          </a:xfrm>
          <a:prstGeom prst="rect">
            <a:avLst/>
          </a:prstGeom>
        </p:spPr>
        <p:txBody>
          <a:bodyPr wrap="square">
            <a:spAutoFit/>
          </a:bodyPr>
          <a:lstStyle/>
          <a:p>
            <a:pPr>
              <a:lnSpc>
                <a:spcPct val="115000"/>
              </a:lnSpc>
              <a:spcAft>
                <a:spcPts val="1000"/>
              </a:spcAft>
            </a:pPr>
            <a:r>
              <a:rPr lang="en-GB" sz="2800" dirty="0">
                <a:solidFill>
                  <a:schemeClr val="bg1"/>
                </a:solidFill>
                <a:latin typeface="+mj-lt"/>
                <a:ea typeface="Calibri" panose="020F0502020204030204" pitchFamily="34" charset="0"/>
                <a:cs typeface="Times New Roman" panose="02020603050405020304" pitchFamily="18" charset="0"/>
              </a:rPr>
              <a:t>Each week the children will receive 3 homework tasks. </a:t>
            </a:r>
          </a:p>
          <a:p>
            <a:pPr marL="342900" lvl="0" indent="-342900">
              <a:lnSpc>
                <a:spcPct val="107000"/>
              </a:lnSpc>
              <a:spcAft>
                <a:spcPts val="0"/>
              </a:spcAft>
              <a:buFont typeface="Symbol" panose="05050102010706020507" pitchFamily="18" charset="2"/>
              <a:buChar char=""/>
            </a:pPr>
            <a:r>
              <a:rPr lang="en-GB" sz="2800" dirty="0">
                <a:solidFill>
                  <a:schemeClr val="bg1"/>
                </a:solidFill>
                <a:latin typeface="+mj-lt"/>
                <a:ea typeface="Calibri" panose="020F0502020204030204" pitchFamily="34" charset="0"/>
                <a:cs typeface="Times New Roman" panose="02020603050405020304" pitchFamily="18" charset="0"/>
              </a:rPr>
              <a:t>A list of </a:t>
            </a:r>
            <a:r>
              <a:rPr lang="en-GB" sz="2800" b="1" dirty="0">
                <a:solidFill>
                  <a:schemeClr val="bg1"/>
                </a:solidFill>
                <a:latin typeface="+mj-lt"/>
                <a:ea typeface="Calibri" panose="020F0502020204030204" pitchFamily="34" charset="0"/>
                <a:cs typeface="Times New Roman" panose="02020603050405020304" pitchFamily="18" charset="0"/>
              </a:rPr>
              <a:t>spellings</a:t>
            </a:r>
            <a:r>
              <a:rPr lang="en-GB" sz="2800" dirty="0">
                <a:solidFill>
                  <a:schemeClr val="bg1"/>
                </a:solidFill>
                <a:latin typeface="+mj-lt"/>
                <a:ea typeface="Calibri" panose="020F0502020204030204" pitchFamily="34" charset="0"/>
                <a:cs typeface="Times New Roman" panose="02020603050405020304" pitchFamily="18" charset="0"/>
              </a:rPr>
              <a:t> to learn and write sentences with in their homework books</a:t>
            </a:r>
          </a:p>
          <a:p>
            <a:pPr lvl="0">
              <a:lnSpc>
                <a:spcPct val="107000"/>
              </a:lnSpc>
              <a:spcAft>
                <a:spcPts val="0"/>
              </a:spcAft>
            </a:pPr>
            <a:r>
              <a:rPr lang="en-GB" sz="2800" dirty="0">
                <a:solidFill>
                  <a:schemeClr val="bg1"/>
                </a:solidFill>
                <a:latin typeface="+mj-lt"/>
                <a:ea typeface="Calibri" panose="020F0502020204030204" pitchFamily="34" charset="0"/>
                <a:cs typeface="Times New Roman" panose="02020603050405020304" pitchFamily="18" charset="0"/>
              </a:rPr>
              <a:t>We will do a spelling test every Friday mornings.</a:t>
            </a:r>
          </a:p>
          <a:p>
            <a:pPr lvl="0">
              <a:lnSpc>
                <a:spcPct val="107000"/>
              </a:lnSpc>
              <a:spcAft>
                <a:spcPts val="0"/>
              </a:spcAft>
            </a:pPr>
            <a:r>
              <a:rPr lang="en-GB" sz="2800" dirty="0">
                <a:solidFill>
                  <a:schemeClr val="bg1"/>
                </a:solidFill>
                <a:latin typeface="+mj-lt"/>
                <a:ea typeface="Calibri" panose="020F0502020204030204" pitchFamily="34" charset="0"/>
                <a:cs typeface="Times New Roman" panose="02020603050405020304" pitchFamily="18" charset="0"/>
              </a:rPr>
              <a:t>The children all have an account to spelling frame so I would recommend they log in to practise their spellings each week. This will be found in their homework books this week.</a:t>
            </a:r>
          </a:p>
          <a:p>
            <a:pPr marL="342900" lvl="0" indent="-342900">
              <a:lnSpc>
                <a:spcPct val="107000"/>
              </a:lnSpc>
              <a:spcAft>
                <a:spcPts val="0"/>
              </a:spcAft>
              <a:buFont typeface="Symbol" panose="05050102010706020507" pitchFamily="18" charset="2"/>
              <a:buChar char=""/>
            </a:pPr>
            <a:r>
              <a:rPr lang="en-GB" sz="2800" dirty="0">
                <a:solidFill>
                  <a:schemeClr val="bg1"/>
                </a:solidFill>
                <a:latin typeface="+mj-lt"/>
                <a:ea typeface="Calibri" panose="020F0502020204030204" pitchFamily="34" charset="0"/>
                <a:cs typeface="Times New Roman" panose="02020603050405020304" pitchFamily="18" charset="0"/>
              </a:rPr>
              <a:t>A </a:t>
            </a:r>
            <a:r>
              <a:rPr lang="en-GB" sz="2800" b="1" dirty="0">
                <a:solidFill>
                  <a:schemeClr val="bg1"/>
                </a:solidFill>
                <a:latin typeface="+mj-lt"/>
                <a:ea typeface="Calibri" panose="020F0502020204030204" pitchFamily="34" charset="0"/>
                <a:cs typeface="Times New Roman" panose="02020603050405020304" pitchFamily="18" charset="0"/>
              </a:rPr>
              <a:t>Maths</a:t>
            </a:r>
            <a:r>
              <a:rPr lang="en-GB" sz="2800" dirty="0">
                <a:solidFill>
                  <a:schemeClr val="bg1"/>
                </a:solidFill>
                <a:latin typeface="+mj-lt"/>
                <a:ea typeface="Calibri" panose="020F0502020204030204" pitchFamily="34" charset="0"/>
                <a:cs typeface="Times New Roman" panose="02020603050405020304" pitchFamily="18" charset="0"/>
              </a:rPr>
              <a:t> worksheet  </a:t>
            </a:r>
          </a:p>
          <a:p>
            <a:pPr marL="342900" lvl="0" indent="-342900">
              <a:lnSpc>
                <a:spcPct val="107000"/>
              </a:lnSpc>
              <a:spcAft>
                <a:spcPts val="800"/>
              </a:spcAft>
              <a:buFont typeface="Symbol" panose="05050102010706020507" pitchFamily="18" charset="2"/>
              <a:buChar char=""/>
            </a:pPr>
            <a:r>
              <a:rPr lang="en-GB" sz="2800" dirty="0">
                <a:solidFill>
                  <a:schemeClr val="bg1"/>
                </a:solidFill>
                <a:latin typeface="+mj-lt"/>
                <a:ea typeface="Calibri" panose="020F0502020204030204" pitchFamily="34" charset="0"/>
                <a:cs typeface="Times New Roman" panose="02020603050405020304" pitchFamily="18" charset="0"/>
              </a:rPr>
              <a:t>An </a:t>
            </a:r>
            <a:r>
              <a:rPr lang="en-GB" sz="2800" b="1" dirty="0">
                <a:solidFill>
                  <a:schemeClr val="bg1"/>
                </a:solidFill>
                <a:latin typeface="+mj-lt"/>
                <a:ea typeface="Calibri" panose="020F0502020204030204" pitchFamily="34" charset="0"/>
                <a:cs typeface="Times New Roman" panose="02020603050405020304" pitchFamily="18" charset="0"/>
              </a:rPr>
              <a:t>English</a:t>
            </a:r>
            <a:r>
              <a:rPr lang="en-GB" sz="2800" dirty="0">
                <a:solidFill>
                  <a:schemeClr val="bg1"/>
                </a:solidFill>
                <a:latin typeface="+mj-lt"/>
                <a:ea typeface="Calibri" panose="020F0502020204030204" pitchFamily="34" charset="0"/>
                <a:cs typeface="Times New Roman" panose="02020603050405020304" pitchFamily="18" charset="0"/>
              </a:rPr>
              <a:t> worksheet</a:t>
            </a:r>
          </a:p>
        </p:txBody>
      </p:sp>
    </p:spTree>
    <p:extLst>
      <p:ext uri="{BB962C8B-B14F-4D97-AF65-F5344CB8AC3E}">
        <p14:creationId xmlns:p14="http://schemas.microsoft.com/office/powerpoint/2010/main" val="2276965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490199-C65C-4C5F-9E49-6A8123381C47}"/>
              </a:ext>
            </a:extLst>
          </p:cNvPr>
          <p:cNvSpPr/>
          <p:nvPr/>
        </p:nvSpPr>
        <p:spPr>
          <a:xfrm>
            <a:off x="383283" y="1574399"/>
            <a:ext cx="8513991" cy="4731360"/>
          </a:xfrm>
          <a:prstGeom prst="rect">
            <a:avLst/>
          </a:prstGeom>
        </p:spPr>
        <p:txBody>
          <a:bodyPr wrap="square">
            <a:spAutoFit/>
          </a:bodyPr>
          <a:lstStyle/>
          <a:p>
            <a:pPr>
              <a:lnSpc>
                <a:spcPct val="115000"/>
              </a:lnSpc>
              <a:spcAft>
                <a:spcPts val="1000"/>
              </a:spcAft>
            </a:pPr>
            <a:r>
              <a:rPr lang="en-GB" sz="2800" dirty="0">
                <a:solidFill>
                  <a:schemeClr val="bg1"/>
                </a:solidFill>
                <a:latin typeface="+mj-lt"/>
                <a:ea typeface="Calibri" panose="020F0502020204030204" pitchFamily="34" charset="0"/>
                <a:cs typeface="Times New Roman" panose="02020603050405020304" pitchFamily="18" charset="0"/>
              </a:rPr>
              <a:t>Behaviour Policy </a:t>
            </a:r>
            <a:r>
              <a:rPr lang="en-GB" sz="2800" dirty="0">
                <a:solidFill>
                  <a:schemeClr val="bg1"/>
                </a:solidFill>
                <a:latin typeface="+mj-lt"/>
              </a:rPr>
              <a:t>Aims:</a:t>
            </a:r>
          </a:p>
          <a:p>
            <a:pPr marL="285750" indent="-285750">
              <a:lnSpc>
                <a:spcPct val="115000"/>
              </a:lnSpc>
              <a:spcAft>
                <a:spcPts val="1000"/>
              </a:spcAft>
              <a:buFont typeface="Arial" panose="020B0604020202020204" pitchFamily="34" charset="0"/>
              <a:buChar char="•"/>
            </a:pPr>
            <a:r>
              <a:rPr lang="en-GB" sz="2800" dirty="0">
                <a:solidFill>
                  <a:schemeClr val="bg1"/>
                </a:solidFill>
                <a:latin typeface="+mj-lt"/>
              </a:rPr>
              <a:t>Create a positive culture that promotes excellent behaviour, ensuring that all pupils have the opportunity to learn in a calm, safe and supportive environment.</a:t>
            </a:r>
          </a:p>
          <a:p>
            <a:pPr marL="285750" indent="-285750">
              <a:lnSpc>
                <a:spcPct val="115000"/>
              </a:lnSpc>
              <a:spcAft>
                <a:spcPts val="1000"/>
              </a:spcAft>
              <a:buFont typeface="Arial" panose="020B0604020202020204" pitchFamily="34" charset="0"/>
              <a:buChar char="•"/>
            </a:pPr>
            <a:r>
              <a:rPr lang="en-GB" sz="2800" dirty="0">
                <a:solidFill>
                  <a:schemeClr val="bg1"/>
                </a:solidFill>
                <a:latin typeface="+mj-lt"/>
              </a:rPr>
              <a:t>Establish a whole-school approach to maintaining high standards of behaviour that reflect the values of the school.</a:t>
            </a:r>
          </a:p>
          <a:p>
            <a:pPr>
              <a:lnSpc>
                <a:spcPct val="115000"/>
              </a:lnSpc>
              <a:spcAft>
                <a:spcPts val="1000"/>
              </a:spcAft>
            </a:pPr>
            <a:endParaRPr lang="en-GB" dirty="0">
              <a:solidFill>
                <a:schemeClr val="bg1"/>
              </a:solidFill>
              <a:latin typeface="+mj-lt"/>
              <a:ea typeface="Calibri" panose="020F0502020204030204" pitchFamily="34" charset="0"/>
              <a:cs typeface="Times New Roman" panose="02020603050405020304" pitchFamily="18" charset="0"/>
            </a:endParaRPr>
          </a:p>
        </p:txBody>
      </p:sp>
      <p:pic>
        <p:nvPicPr>
          <p:cNvPr id="2" name="Picture 2" descr="7 ways to conquer classroom behaviour | Eteach">
            <a:extLst>
              <a:ext uri="{FF2B5EF4-FFF2-40B4-BE49-F238E27FC236}">
                <a16:creationId xmlns:a16="http://schemas.microsoft.com/office/drawing/2014/main" id="{976A314C-F92C-4BBF-A4FE-D7074C54588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48217" y="112060"/>
            <a:ext cx="4095565" cy="117000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D4260721-BF9F-4474-942C-7DB27719A3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436" t="9320" r="25506"/>
          <a:stretch/>
        </p:blipFill>
        <p:spPr bwMode="auto">
          <a:xfrm>
            <a:off x="9090734" y="417250"/>
            <a:ext cx="2237173" cy="6218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1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5C0356-2230-495A-8FF2-25FADF383444}"/>
              </a:ext>
            </a:extLst>
          </p:cNvPr>
          <p:cNvSpPr/>
          <p:nvPr/>
        </p:nvSpPr>
        <p:spPr>
          <a:xfrm>
            <a:off x="401714" y="905716"/>
            <a:ext cx="11388572" cy="3644972"/>
          </a:xfrm>
          <a:prstGeom prst="rect">
            <a:avLst/>
          </a:prstGeom>
        </p:spPr>
        <p:txBody>
          <a:bodyPr wrap="square">
            <a:spAutoFit/>
          </a:bodyPr>
          <a:lstStyle/>
          <a:p>
            <a:pPr>
              <a:lnSpc>
                <a:spcPct val="115000"/>
              </a:lnSpc>
              <a:spcAft>
                <a:spcPts val="1000"/>
              </a:spcAft>
            </a:pPr>
            <a:r>
              <a:rPr lang="en-GB" sz="2800" dirty="0">
                <a:solidFill>
                  <a:schemeClr val="bg1"/>
                </a:solidFill>
                <a:ea typeface="Calibri" panose="020F0502020204030204" pitchFamily="34" charset="0"/>
                <a:cs typeface="Times New Roman" panose="02020603050405020304" pitchFamily="18" charset="0"/>
              </a:rPr>
              <a:t>In addition to weekly homework, your child is expected to read every evening. Reading records need to be signed by yourselves and returned to school every Friday morning. Your child will go home with a new book every Friday afternoon. </a:t>
            </a:r>
          </a:p>
          <a:p>
            <a:pPr>
              <a:lnSpc>
                <a:spcPct val="115000"/>
              </a:lnSpc>
              <a:spcAft>
                <a:spcPts val="1000"/>
              </a:spcAft>
            </a:pPr>
            <a:r>
              <a:rPr lang="en-GB" sz="2800" dirty="0">
                <a:solidFill>
                  <a:schemeClr val="bg1"/>
                </a:solidFill>
                <a:ea typeface="Calibri" panose="020F0502020204030204" pitchFamily="34" charset="0"/>
                <a:cs typeface="Times New Roman" panose="02020603050405020304" pitchFamily="18" charset="0"/>
              </a:rPr>
              <a:t>If they finish their book mid week, please encourage your child to answer lots of comprehension questions and read additional books from home. </a:t>
            </a:r>
          </a:p>
        </p:txBody>
      </p:sp>
      <p:sp>
        <p:nvSpPr>
          <p:cNvPr id="4" name="Rectangle 3">
            <a:extLst>
              <a:ext uri="{FF2B5EF4-FFF2-40B4-BE49-F238E27FC236}">
                <a16:creationId xmlns:a16="http://schemas.microsoft.com/office/drawing/2014/main" id="{68570034-4C10-45F3-9281-4D8C823A441D}"/>
              </a:ext>
            </a:extLst>
          </p:cNvPr>
          <p:cNvSpPr/>
          <p:nvPr/>
        </p:nvSpPr>
        <p:spPr>
          <a:xfrm>
            <a:off x="4854626" y="83884"/>
            <a:ext cx="2321469" cy="707886"/>
          </a:xfrm>
          <a:prstGeom prst="rect">
            <a:avLst/>
          </a:prstGeom>
        </p:spPr>
        <p:txBody>
          <a:bodyPr wrap="none">
            <a:spAutoFit/>
          </a:bodyPr>
          <a:lstStyle/>
          <a:p>
            <a:r>
              <a:rPr lang="en-GB" sz="4000" b="1" dirty="0">
                <a:solidFill>
                  <a:schemeClr val="bg1"/>
                </a:solidFill>
              </a:rPr>
              <a:t>Reading</a:t>
            </a:r>
            <a:r>
              <a:rPr lang="en-GB" b="1" dirty="0">
                <a:solidFill>
                  <a:schemeClr val="bg1"/>
                </a:solidFill>
              </a:rPr>
              <a:t> </a:t>
            </a:r>
            <a:endParaRPr lang="en-GB" dirty="0"/>
          </a:p>
        </p:txBody>
      </p:sp>
      <p:pic>
        <p:nvPicPr>
          <p:cNvPr id="1028" name="Picture 4" descr="Reading Clipart Images - Free Download on Freepik">
            <a:extLst>
              <a:ext uri="{FF2B5EF4-FFF2-40B4-BE49-F238E27FC236}">
                <a16:creationId xmlns:a16="http://schemas.microsoft.com/office/drawing/2014/main" id="{3E5FB2BF-C5F7-44D1-B907-32D4BB6911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0145" y="4250725"/>
            <a:ext cx="1885950"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1919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45690" y="0"/>
            <a:ext cx="3193503" cy="707886"/>
          </a:xfrm>
          <a:prstGeom prst="rect">
            <a:avLst/>
          </a:prstGeom>
          <a:noFill/>
        </p:spPr>
        <p:txBody>
          <a:bodyPr wrap="none" rtlCol="0">
            <a:spAutoFit/>
          </a:bodyPr>
          <a:lstStyle/>
          <a:p>
            <a:pPr algn="ctr"/>
            <a:r>
              <a:rPr lang="en-GB" sz="4000" dirty="0">
                <a:solidFill>
                  <a:schemeClr val="bg1"/>
                </a:solidFill>
              </a:rPr>
              <a:t>Class admin</a:t>
            </a:r>
          </a:p>
        </p:txBody>
      </p:sp>
      <p:sp>
        <p:nvSpPr>
          <p:cNvPr id="7" name="TextBox 6"/>
          <p:cNvSpPr txBox="1"/>
          <p:nvPr/>
        </p:nvSpPr>
        <p:spPr>
          <a:xfrm>
            <a:off x="-1" y="1286120"/>
            <a:ext cx="11751677" cy="369197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3200" dirty="0">
                <a:solidFill>
                  <a:schemeClr val="bg1"/>
                </a:solidFill>
              </a:rPr>
              <a:t>If not done so already please label your jumpers and cardigans.</a:t>
            </a:r>
          </a:p>
          <a:p>
            <a:pPr marL="285750" indent="-285750">
              <a:lnSpc>
                <a:spcPct val="150000"/>
              </a:lnSpc>
              <a:buFont typeface="Arial" panose="020B0604020202020204" pitchFamily="34" charset="0"/>
              <a:buChar char="•"/>
            </a:pPr>
            <a:r>
              <a:rPr lang="en-GB" sz="3200" dirty="0">
                <a:solidFill>
                  <a:schemeClr val="bg1"/>
                </a:solidFill>
              </a:rPr>
              <a:t>Snacks- Please give your child a healthy snack, fruit, vegetables etc. The children are not allowed crisps and chocolate as a snack.</a:t>
            </a:r>
          </a:p>
        </p:txBody>
      </p:sp>
      <p:pic>
        <p:nvPicPr>
          <p:cNvPr id="9" name="Picture 8">
            <a:extLst>
              <a:ext uri="{FF2B5EF4-FFF2-40B4-BE49-F238E27FC236}">
                <a16:creationId xmlns:a16="http://schemas.microsoft.com/office/drawing/2014/main" id="{5455357A-6BDC-44ED-B7E7-9A59A3B0381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 y="0"/>
            <a:ext cx="932157" cy="1056443"/>
          </a:xfrm>
          <a:prstGeom prst="rect">
            <a:avLst/>
          </a:prstGeom>
        </p:spPr>
      </p:pic>
    </p:spTree>
    <p:extLst>
      <p:ext uri="{BB962C8B-B14F-4D97-AF65-F5344CB8AC3E}">
        <p14:creationId xmlns:p14="http://schemas.microsoft.com/office/powerpoint/2010/main" val="4093546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53384" y="0"/>
            <a:ext cx="4378122" cy="707886"/>
          </a:xfrm>
          <a:prstGeom prst="rect">
            <a:avLst/>
          </a:prstGeom>
          <a:noFill/>
        </p:spPr>
        <p:txBody>
          <a:bodyPr wrap="none" rtlCol="0">
            <a:spAutoFit/>
          </a:bodyPr>
          <a:lstStyle/>
          <a:p>
            <a:pPr algn="ctr"/>
            <a:r>
              <a:rPr lang="en-GB" sz="4000" dirty="0">
                <a:solidFill>
                  <a:schemeClr val="bg1"/>
                </a:solidFill>
              </a:rPr>
              <a:t>Communication.</a:t>
            </a:r>
          </a:p>
        </p:txBody>
      </p:sp>
      <p:sp>
        <p:nvSpPr>
          <p:cNvPr id="7" name="TextBox 6"/>
          <p:cNvSpPr txBox="1"/>
          <p:nvPr/>
        </p:nvSpPr>
        <p:spPr>
          <a:xfrm>
            <a:off x="-1" y="1056443"/>
            <a:ext cx="11751677" cy="618496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3200" dirty="0">
                <a:solidFill>
                  <a:schemeClr val="bg1"/>
                </a:solidFill>
              </a:rPr>
              <a:t>I am always more than happy to speak about any worries or concerns. Mondays and Fridays are my only days I am not available after school.</a:t>
            </a:r>
          </a:p>
          <a:p>
            <a:pPr marL="285750" indent="-285750">
              <a:lnSpc>
                <a:spcPct val="150000"/>
              </a:lnSpc>
              <a:buFont typeface="Arial" panose="020B0604020202020204" pitchFamily="34" charset="0"/>
              <a:buChar char="•"/>
            </a:pPr>
            <a:r>
              <a:rPr lang="en-GB" sz="3200" dirty="0">
                <a:solidFill>
                  <a:schemeClr val="bg1"/>
                </a:solidFill>
              </a:rPr>
              <a:t>If you wish to talk at the end of the day please let me dismiss first.</a:t>
            </a:r>
          </a:p>
          <a:p>
            <a:pPr marL="285750" indent="-285750">
              <a:lnSpc>
                <a:spcPct val="150000"/>
              </a:lnSpc>
              <a:buFont typeface="Arial" panose="020B0604020202020204" pitchFamily="34" charset="0"/>
              <a:buChar char="•"/>
            </a:pPr>
            <a:r>
              <a:rPr lang="en-GB" sz="3200" dirty="0">
                <a:solidFill>
                  <a:schemeClr val="bg1"/>
                </a:solidFill>
              </a:rPr>
              <a:t>If you wish to email me please email the school admin email-  </a:t>
            </a:r>
            <a:r>
              <a:rPr lang="en-GB" sz="4400" dirty="0">
                <a:solidFill>
                  <a:schemeClr val="accent4">
                    <a:lumMod val="50000"/>
                  </a:schemeClr>
                </a:solidFill>
              </a:rPr>
              <a:t>admin@stmarysrc.lbhf.sch.uk</a:t>
            </a:r>
          </a:p>
          <a:p>
            <a:pPr>
              <a:lnSpc>
                <a:spcPct val="150000"/>
              </a:lnSpc>
            </a:pPr>
            <a:endParaRPr lang="en-GB" sz="3200" dirty="0">
              <a:solidFill>
                <a:schemeClr val="bg1"/>
              </a:solidFill>
            </a:endParaRPr>
          </a:p>
        </p:txBody>
      </p:sp>
      <p:pic>
        <p:nvPicPr>
          <p:cNvPr id="9" name="Picture 8">
            <a:extLst>
              <a:ext uri="{FF2B5EF4-FFF2-40B4-BE49-F238E27FC236}">
                <a16:creationId xmlns:a16="http://schemas.microsoft.com/office/drawing/2014/main" id="{5455357A-6BDC-44ED-B7E7-9A59A3B0381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 y="0"/>
            <a:ext cx="932157" cy="1056443"/>
          </a:xfrm>
          <a:prstGeom prst="rect">
            <a:avLst/>
          </a:prstGeom>
        </p:spPr>
      </p:pic>
    </p:spTree>
    <p:extLst>
      <p:ext uri="{BB962C8B-B14F-4D97-AF65-F5344CB8AC3E}">
        <p14:creationId xmlns:p14="http://schemas.microsoft.com/office/powerpoint/2010/main" val="150355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8570034-4C10-45F3-9281-4D8C823A441D}"/>
              </a:ext>
            </a:extLst>
          </p:cNvPr>
          <p:cNvSpPr/>
          <p:nvPr/>
        </p:nvSpPr>
        <p:spPr>
          <a:xfrm>
            <a:off x="2644086" y="92761"/>
            <a:ext cx="7699544" cy="707886"/>
          </a:xfrm>
          <a:prstGeom prst="rect">
            <a:avLst/>
          </a:prstGeom>
        </p:spPr>
        <p:txBody>
          <a:bodyPr wrap="none">
            <a:spAutoFit/>
          </a:bodyPr>
          <a:lstStyle/>
          <a:p>
            <a:r>
              <a:rPr lang="en-GB" sz="4000" b="1" dirty="0">
                <a:solidFill>
                  <a:schemeClr val="bg1"/>
                </a:solidFill>
              </a:rPr>
              <a:t>How you can support at home</a:t>
            </a:r>
            <a:endParaRPr lang="en-GB" dirty="0"/>
          </a:p>
        </p:txBody>
      </p:sp>
      <p:sp>
        <p:nvSpPr>
          <p:cNvPr id="3" name="Rectangle 2">
            <a:extLst>
              <a:ext uri="{FF2B5EF4-FFF2-40B4-BE49-F238E27FC236}">
                <a16:creationId xmlns:a16="http://schemas.microsoft.com/office/drawing/2014/main" id="{E250CA37-D8DD-4F98-9933-403F602367B6}"/>
              </a:ext>
            </a:extLst>
          </p:cNvPr>
          <p:cNvSpPr/>
          <p:nvPr/>
        </p:nvSpPr>
        <p:spPr>
          <a:xfrm>
            <a:off x="216022" y="1106568"/>
            <a:ext cx="11031985" cy="4801314"/>
          </a:xfrm>
          <a:prstGeom prst="rect">
            <a:avLst/>
          </a:prstGeom>
        </p:spPr>
        <p:txBody>
          <a:bodyPr wrap="square">
            <a:spAutoFit/>
          </a:bodyPr>
          <a:lstStyle/>
          <a:p>
            <a:pPr marL="685800" indent="-685800">
              <a:lnSpc>
                <a:spcPct val="200000"/>
              </a:lnSpc>
              <a:buFont typeface="Arial" panose="020B0604020202020204" pitchFamily="34" charset="0"/>
              <a:buChar char="•"/>
            </a:pPr>
            <a:r>
              <a:rPr lang="en-GB" sz="4800" dirty="0">
                <a:solidFill>
                  <a:schemeClr val="bg1"/>
                </a:solidFill>
                <a:latin typeface="+mj-lt"/>
              </a:rPr>
              <a:t>Reading </a:t>
            </a:r>
          </a:p>
          <a:p>
            <a:pPr marL="285750" indent="-285750">
              <a:lnSpc>
                <a:spcPct val="200000"/>
              </a:lnSpc>
              <a:buFont typeface="Arial" panose="020B0604020202020204" pitchFamily="34" charset="0"/>
              <a:buChar char="•"/>
            </a:pPr>
            <a:r>
              <a:rPr lang="en-GB" sz="4800" dirty="0">
                <a:solidFill>
                  <a:schemeClr val="bg1"/>
                </a:solidFill>
                <a:latin typeface="+mj-lt"/>
              </a:rPr>
              <a:t>Homework</a:t>
            </a:r>
          </a:p>
          <a:p>
            <a:pPr marL="285750" indent="-285750">
              <a:lnSpc>
                <a:spcPct val="200000"/>
              </a:lnSpc>
              <a:buFont typeface="Arial" panose="020B0604020202020204" pitchFamily="34" charset="0"/>
              <a:buChar char="•"/>
            </a:pPr>
            <a:r>
              <a:rPr lang="en-GB" sz="4800" dirty="0">
                <a:solidFill>
                  <a:schemeClr val="bg1"/>
                </a:solidFill>
                <a:latin typeface="+mj-lt"/>
              </a:rPr>
              <a:t>Parents evening</a:t>
            </a:r>
          </a:p>
          <a:p>
            <a:pPr marL="285750" indent="-285750">
              <a:buFont typeface="Arial" panose="020B0604020202020204" pitchFamily="34" charset="0"/>
              <a:buChar char="•"/>
            </a:pPr>
            <a:endParaRPr lang="en-GB" b="0" i="0" dirty="0">
              <a:solidFill>
                <a:srgbClr val="2D334A"/>
              </a:solidFill>
              <a:effectLst/>
              <a:latin typeface="+mj-lt"/>
            </a:endParaRPr>
          </a:p>
        </p:txBody>
      </p:sp>
    </p:spTree>
    <p:extLst>
      <p:ext uri="{BB962C8B-B14F-4D97-AF65-F5344CB8AC3E}">
        <p14:creationId xmlns:p14="http://schemas.microsoft.com/office/powerpoint/2010/main" val="3463021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8570034-4C10-45F3-9281-4D8C823A441D}"/>
              </a:ext>
            </a:extLst>
          </p:cNvPr>
          <p:cNvSpPr/>
          <p:nvPr/>
        </p:nvSpPr>
        <p:spPr>
          <a:xfrm>
            <a:off x="4134565" y="128271"/>
            <a:ext cx="3922869" cy="707886"/>
          </a:xfrm>
          <a:prstGeom prst="rect">
            <a:avLst/>
          </a:prstGeom>
        </p:spPr>
        <p:txBody>
          <a:bodyPr wrap="none">
            <a:spAutoFit/>
          </a:bodyPr>
          <a:lstStyle/>
          <a:p>
            <a:r>
              <a:rPr lang="en-GB" sz="4000" b="1" dirty="0">
                <a:solidFill>
                  <a:schemeClr val="bg1"/>
                </a:solidFill>
              </a:rPr>
              <a:t>Useful websites</a:t>
            </a:r>
            <a:endParaRPr lang="en-GB" dirty="0"/>
          </a:p>
        </p:txBody>
      </p:sp>
      <p:sp>
        <p:nvSpPr>
          <p:cNvPr id="3" name="Rectangle 2">
            <a:extLst>
              <a:ext uri="{FF2B5EF4-FFF2-40B4-BE49-F238E27FC236}">
                <a16:creationId xmlns:a16="http://schemas.microsoft.com/office/drawing/2014/main" id="{E250CA37-D8DD-4F98-9933-403F602367B6}"/>
              </a:ext>
            </a:extLst>
          </p:cNvPr>
          <p:cNvSpPr/>
          <p:nvPr/>
        </p:nvSpPr>
        <p:spPr>
          <a:xfrm>
            <a:off x="216022" y="1106568"/>
            <a:ext cx="11031985" cy="2585323"/>
          </a:xfrm>
          <a:prstGeom prst="rect">
            <a:avLst/>
          </a:prstGeom>
        </p:spPr>
        <p:txBody>
          <a:bodyPr wrap="square">
            <a:spAutoFit/>
          </a:bodyPr>
          <a:lstStyle/>
          <a:p>
            <a:endParaRPr lang="en-GB" b="1" dirty="0">
              <a:solidFill>
                <a:srgbClr val="682463"/>
              </a:solidFill>
              <a:latin typeface="+mj-lt"/>
            </a:endParaRPr>
          </a:p>
          <a:p>
            <a:r>
              <a:rPr lang="en-GB" dirty="0">
                <a:solidFill>
                  <a:srgbClr val="2D334A"/>
                </a:solidFill>
                <a:latin typeface="+mj-lt"/>
              </a:rPr>
              <a:t>Addition, subtraction, timetables and division:</a:t>
            </a:r>
          </a:p>
          <a:p>
            <a:pPr marL="285750" indent="-285750">
              <a:buFont typeface="Arial" panose="020B0604020202020204" pitchFamily="34" charset="0"/>
              <a:buChar char="•"/>
            </a:pPr>
            <a:r>
              <a:rPr lang="en-GB" b="0" i="0" dirty="0">
                <a:solidFill>
                  <a:srgbClr val="2D334A"/>
                </a:solidFill>
                <a:effectLst/>
                <a:latin typeface="+mj-lt"/>
              </a:rPr>
              <a:t>Hit the button</a:t>
            </a:r>
          </a:p>
          <a:p>
            <a:pPr marL="285750" indent="-285750">
              <a:buFont typeface="Arial" panose="020B0604020202020204" pitchFamily="34" charset="0"/>
              <a:buChar char="•"/>
            </a:pPr>
            <a:r>
              <a:rPr lang="en-GB" dirty="0">
                <a:solidFill>
                  <a:srgbClr val="2D334A"/>
                </a:solidFill>
                <a:latin typeface="+mj-lt"/>
              </a:rPr>
              <a:t>J2blast</a:t>
            </a:r>
          </a:p>
          <a:p>
            <a:pPr marL="285750" indent="-285750">
              <a:buFont typeface="Arial" panose="020B0604020202020204" pitchFamily="34" charset="0"/>
              <a:buChar char="•"/>
            </a:pPr>
            <a:r>
              <a:rPr lang="en-GB" dirty="0">
                <a:solidFill>
                  <a:srgbClr val="2D334A"/>
                </a:solidFill>
                <a:latin typeface="+mj-lt"/>
              </a:rPr>
              <a:t>Maths </a:t>
            </a:r>
            <a:r>
              <a:rPr lang="en-GB" dirty="0" err="1">
                <a:solidFill>
                  <a:srgbClr val="2D334A"/>
                </a:solidFill>
                <a:latin typeface="+mj-lt"/>
              </a:rPr>
              <a:t>Choppity</a:t>
            </a:r>
            <a:r>
              <a:rPr lang="en-GB" dirty="0">
                <a:solidFill>
                  <a:srgbClr val="2D334A"/>
                </a:solidFill>
                <a:latin typeface="+mj-lt"/>
              </a:rPr>
              <a:t> Chop</a:t>
            </a:r>
          </a:p>
          <a:p>
            <a:pPr marL="285750" indent="-285750">
              <a:buFont typeface="Arial" panose="020B0604020202020204" pitchFamily="34" charset="0"/>
              <a:buChar char="•"/>
            </a:pPr>
            <a:endParaRPr lang="en-GB" b="0" i="0" dirty="0">
              <a:solidFill>
                <a:srgbClr val="2D334A"/>
              </a:solidFill>
              <a:effectLst/>
              <a:latin typeface="+mj-lt"/>
            </a:endParaRPr>
          </a:p>
          <a:p>
            <a:r>
              <a:rPr lang="en-GB" dirty="0">
                <a:solidFill>
                  <a:srgbClr val="2D334A"/>
                </a:solidFill>
                <a:latin typeface="+mj-lt"/>
              </a:rPr>
              <a:t>Spellings</a:t>
            </a:r>
          </a:p>
          <a:p>
            <a:pPr marL="285750" indent="-285750">
              <a:buFont typeface="Arial" panose="020B0604020202020204" pitchFamily="34" charset="0"/>
              <a:buChar char="•"/>
            </a:pPr>
            <a:r>
              <a:rPr lang="en-GB" b="0" i="0" dirty="0">
                <a:solidFill>
                  <a:srgbClr val="2D334A"/>
                </a:solidFill>
                <a:effectLst/>
                <a:latin typeface="+mj-lt"/>
              </a:rPr>
              <a:t>Spelling frame</a:t>
            </a:r>
          </a:p>
          <a:p>
            <a:pPr marL="285750" indent="-285750">
              <a:buFont typeface="Arial" panose="020B0604020202020204" pitchFamily="34" charset="0"/>
              <a:buChar char="•"/>
            </a:pPr>
            <a:r>
              <a:rPr lang="en-GB" dirty="0">
                <a:solidFill>
                  <a:srgbClr val="2D334A"/>
                </a:solidFill>
                <a:latin typeface="+mj-lt"/>
              </a:rPr>
              <a:t>Spooky spellings</a:t>
            </a:r>
            <a:endParaRPr lang="en-GB" b="0" i="0" dirty="0">
              <a:solidFill>
                <a:srgbClr val="2D334A"/>
              </a:solidFill>
              <a:effectLst/>
              <a:latin typeface="+mj-lt"/>
            </a:endParaRPr>
          </a:p>
        </p:txBody>
      </p:sp>
      <p:pic>
        <p:nvPicPr>
          <p:cNvPr id="5122" name="Picture 2" descr="Hit the Button Maths game (yr 1-6) | Nailsworth CofE Primary School">
            <a:extLst>
              <a:ext uri="{FF2B5EF4-FFF2-40B4-BE49-F238E27FC236}">
                <a16:creationId xmlns:a16="http://schemas.microsoft.com/office/drawing/2014/main" id="{F1BD0751-B1F8-408B-A643-0863BC37C5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3769" y="2112728"/>
            <a:ext cx="5631634" cy="3699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231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9016" y="1313888"/>
            <a:ext cx="9276352" cy="3483864"/>
          </a:xfrm>
          <a:prstGeom prst="rect">
            <a:avLst/>
          </a:prstGeom>
        </p:spPr>
        <p:txBody>
          <a:bodyPr vert="horz" lIns="91440" tIns="45720" rIns="91440" bIns="45720" rtlCol="0">
            <a:normAutofit fontScale="92500" lnSpcReduction="20000"/>
          </a:bodyPr>
          <a:lstStyle/>
          <a:p>
            <a:pPr algn="ctr">
              <a:lnSpc>
                <a:spcPct val="90000"/>
              </a:lnSpc>
              <a:spcAft>
                <a:spcPts val="600"/>
              </a:spcAft>
            </a:pPr>
            <a:r>
              <a:rPr lang="en-US" sz="5400" dirty="0">
                <a:solidFill>
                  <a:schemeClr val="bg1"/>
                </a:solidFill>
              </a:rPr>
              <a:t>If you have any questions now or later then please do not hesitate to ask! </a:t>
            </a:r>
          </a:p>
          <a:p>
            <a:pPr algn="ctr">
              <a:lnSpc>
                <a:spcPct val="90000"/>
              </a:lnSpc>
              <a:spcAft>
                <a:spcPts val="600"/>
              </a:spcAft>
            </a:pPr>
            <a:r>
              <a:rPr lang="en-US" sz="5400" dirty="0">
                <a:solidFill>
                  <a:schemeClr val="bg1"/>
                </a:solidFill>
              </a:rPr>
              <a:t>I hope your child will have a positive and fun year in Year 1!</a:t>
            </a:r>
          </a:p>
          <a:p>
            <a:pPr indent="-228600">
              <a:lnSpc>
                <a:spcPct val="90000"/>
              </a:lnSpc>
              <a:spcAft>
                <a:spcPts val="600"/>
              </a:spcAft>
              <a:buFont typeface="Arial" panose="020B0604020202020204" pitchFamily="34" charset="0"/>
              <a:buChar char="•"/>
            </a:pPr>
            <a:endParaRPr lang="en-US" sz="2200" b="1" dirty="0"/>
          </a:p>
          <a:p>
            <a:pPr indent="-228600">
              <a:lnSpc>
                <a:spcPct val="90000"/>
              </a:lnSpc>
              <a:spcAft>
                <a:spcPts val="600"/>
              </a:spcAft>
              <a:buFont typeface="Arial" panose="020B0604020202020204" pitchFamily="34" charset="0"/>
              <a:buChar char="•"/>
            </a:pPr>
            <a:endParaRPr lang="en-US" sz="2200" b="1" dirty="0"/>
          </a:p>
        </p:txBody>
      </p:sp>
    </p:spTree>
    <p:extLst>
      <p:ext uri="{BB962C8B-B14F-4D97-AF65-F5344CB8AC3E}">
        <p14:creationId xmlns:p14="http://schemas.microsoft.com/office/powerpoint/2010/main" val="4038695771"/>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863</TotalTime>
  <Words>926</Words>
  <Application>Microsoft Office PowerPoint</Application>
  <PresentationFormat>Widescreen</PresentationFormat>
  <Paragraphs>166</Paragraphs>
  <Slides>18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Calibri</vt:lpstr>
      <vt:lpstr>Century Gothic</vt:lpstr>
      <vt:lpstr>Century Gothic (Body)</vt:lpstr>
      <vt:lpstr>Gabriola</vt:lpstr>
      <vt:lpstr>Symbol</vt:lpstr>
      <vt:lpstr>Times New Roman</vt:lpstr>
      <vt:lpstr>Wingdings 3</vt:lpstr>
      <vt:lpstr>Slice</vt:lpstr>
      <vt:lpstr>  Welcome to Year 1  Curriculum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Presentation</dc:title>
  <dc:creator>tmjaunaii</dc:creator>
  <cp:lastModifiedBy>Eugene McCarthy</cp:lastModifiedBy>
  <cp:revision>44</cp:revision>
  <dcterms:created xsi:type="dcterms:W3CDTF">2022-09-07T13:51:22Z</dcterms:created>
  <dcterms:modified xsi:type="dcterms:W3CDTF">2026-09-29T08:08:57Z</dcterms:modified>
</cp:coreProperties>
</file>