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83" r:id="rId3"/>
    <p:sldId id="264" r:id="rId4"/>
    <p:sldId id="292" r:id="rId5"/>
    <p:sldId id="269" r:id="rId6"/>
    <p:sldId id="287" r:id="rId7"/>
    <p:sldId id="266" r:id="rId8"/>
    <p:sldId id="290" r:id="rId9"/>
    <p:sldId id="289" r:id="rId10"/>
    <p:sldId id="280" r:id="rId11"/>
    <p:sldId id="293" r:id="rId12"/>
    <p:sldId id="284" r:id="rId13"/>
    <p:sldId id="259" r:id="rId14"/>
    <p:sldId id="278" r:id="rId15"/>
    <p:sldId id="288" r:id="rId16"/>
    <p:sldId id="282" r:id="rId17"/>
    <p:sldId id="285" r:id="rId18"/>
    <p:sldId id="286" r:id="rId19"/>
    <p:sldId id="27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DDFF"/>
    <a:srgbClr val="D5F4FB"/>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5" autoAdjust="0"/>
    <p:restoredTop sz="94660"/>
  </p:normalViewPr>
  <p:slideViewPr>
    <p:cSldViewPr snapToGrid="0">
      <p:cViewPr varScale="1">
        <p:scale>
          <a:sx n="79" d="100"/>
          <a:sy n="79" d="100"/>
        </p:scale>
        <p:origin x="77" y="226"/>
      </p:cViewPr>
      <p:guideLst/>
    </p:cSldViewPr>
  </p:slideViewPr>
  <p:notesTextViewPr>
    <p:cViewPr>
      <p:scale>
        <a:sx n="1" d="1"/>
        <a:sy n="1" d="1"/>
      </p:scale>
      <p:origin x="0" y="0"/>
    </p:cViewPr>
  </p:notesTextViewPr>
  <p:sorterViewPr>
    <p:cViewPr>
      <p:scale>
        <a:sx n="100" d="100"/>
        <a:sy n="100" d="100"/>
      </p:scale>
      <p:origin x="0" y="-437"/>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577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787337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696575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C5ADE4-B8EE-4695-B6C9-BF909F6F0C7E}"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31995159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C5ADE4-B8EE-4695-B6C9-BF909F6F0C7E}" type="datetimeFigureOut">
              <a:rPr lang="en-GB" smtClean="0"/>
              <a:t>23/09/2026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3795913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C5ADE4-B8EE-4695-B6C9-BF909F6F0C7E}" type="datetimeFigureOut">
              <a:rPr lang="en-GB" smtClean="0"/>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663779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C5ADE4-B8EE-4695-B6C9-BF909F6F0C7E}" type="datetimeFigureOut">
              <a:rPr lang="en-GB" smtClean="0"/>
              <a:t>23/09/2026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972212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C5ADE4-B8EE-4695-B6C9-BF909F6F0C7E}"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098925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0C5ADE4-B8EE-4695-B6C9-BF909F6F0C7E}" type="datetimeFigureOut">
              <a:rPr lang="en-GB" smtClean="0"/>
              <a:t>23/09/2026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4088761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B0C5ADE4-B8EE-4695-B6C9-BF909F6F0C7E}" type="datetimeFigureOut">
              <a:rPr lang="en-GB" smtClean="0"/>
              <a:t>23/09/2026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4223877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312961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325924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2901151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33946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777089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1834629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C5ADE4-B8EE-4695-B6C9-BF909F6F0C7E}" type="datetimeFigureOut">
              <a:rPr lang="en-GB" smtClean="0"/>
              <a:t>23/09/2026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7E1223-2092-45E6-A87C-C32F65C5016B}" type="slidenum">
              <a:rPr lang="en-GB" smtClean="0"/>
              <a:t>‹#›</a:t>
            </a:fld>
            <a:endParaRPr lang="en-GB"/>
          </a:p>
        </p:txBody>
      </p:sp>
    </p:spTree>
    <p:extLst>
      <p:ext uri="{BB962C8B-B14F-4D97-AF65-F5344CB8AC3E}">
        <p14:creationId xmlns:p14="http://schemas.microsoft.com/office/powerpoint/2010/main" val="952502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rgbClr val="7DDDFF"/>
            </a:gs>
            <a:gs pos="93000">
              <a:schemeClr val="bg2">
                <a:shade val="96000"/>
                <a:satMod val="120000"/>
                <a:lumMod val="90000"/>
              </a:schemeClr>
            </a:gs>
          </a:gsLst>
          <a:lin ang="6120000" scaled="1"/>
          <a:tileRect/>
        </a:gradFill>
        <a:effectLst/>
      </p:bgPr>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0C5ADE4-B8EE-4695-B6C9-BF909F6F0C7E}" type="datetimeFigureOut">
              <a:rPr lang="en-GB" smtClean="0"/>
              <a:t>23/09/2026</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F47E1223-2092-45E6-A87C-C32F65C5016B}" type="slidenum">
              <a:rPr lang="en-GB" smtClean="0"/>
              <a:t>‹#›</a:t>
            </a:fld>
            <a:endParaRPr lang="en-GB"/>
          </a:p>
        </p:txBody>
      </p:sp>
    </p:spTree>
    <p:extLst>
      <p:ext uri="{BB962C8B-B14F-4D97-AF65-F5344CB8AC3E}">
        <p14:creationId xmlns:p14="http://schemas.microsoft.com/office/powerpoint/2010/main" val="3107431013"/>
      </p:ext>
    </p:extLst>
  </p:cSld>
  <p:clrMap bg1="dk1" tx1="lt1" bg2="dk2" tx2="lt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 id="2147483792" r:id="rId12"/>
    <p:sldLayoutId id="2147483793" r:id="rId13"/>
    <p:sldLayoutId id="2147483794" r:id="rId14"/>
    <p:sldLayoutId id="2147483795" r:id="rId15"/>
    <p:sldLayoutId id="2147483796" r:id="rId16"/>
    <p:sldLayoutId id="214748379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eg"/><Relationship Id="rId7" Type="http://schemas.openxmlformats.org/officeDocument/2006/relationships/image" Target="../media/image12.pn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5" Type="http://schemas.openxmlformats.org/officeDocument/2006/relationships/image" Target="../media/image36.jpeg"/><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45190" y="-203145"/>
            <a:ext cx="5958744" cy="2431440"/>
          </a:xfrm>
        </p:spPr>
        <p:txBody>
          <a:bodyPr anchor="t">
            <a:normAutofit fontScale="90000"/>
          </a:bodyPr>
          <a:lstStyle/>
          <a:p>
            <a:pPr algn="ctr"/>
            <a:br>
              <a:rPr lang="en-GB" sz="4100" dirty="0">
                <a:solidFill>
                  <a:schemeClr val="bg1"/>
                </a:solidFill>
              </a:rPr>
            </a:br>
            <a:r>
              <a:rPr lang="en-GB" sz="4100" dirty="0">
                <a:solidFill>
                  <a:schemeClr val="bg1"/>
                </a:solidFill>
              </a:rPr>
              <a:t> </a:t>
            </a:r>
            <a:r>
              <a:rPr lang="en-GB" sz="4100" b="1" dirty="0">
                <a:solidFill>
                  <a:schemeClr val="bg1"/>
                </a:solidFill>
              </a:rPr>
              <a:t>Welcome to NURSERY </a:t>
            </a:r>
            <a:br>
              <a:rPr lang="en-GB" sz="4100" b="1" dirty="0">
                <a:solidFill>
                  <a:schemeClr val="bg1"/>
                </a:solidFill>
              </a:rPr>
            </a:br>
            <a:r>
              <a:rPr lang="en-GB" sz="4100" b="1" dirty="0">
                <a:solidFill>
                  <a:schemeClr val="bg1"/>
                </a:solidFill>
              </a:rPr>
              <a:t>Curriculum Presentation</a:t>
            </a:r>
          </a:p>
        </p:txBody>
      </p:sp>
      <p:pic>
        <p:nvPicPr>
          <p:cNvPr id="6" name="Picture 5">
            <a:extLst>
              <a:ext uri="{FF2B5EF4-FFF2-40B4-BE49-F238E27FC236}">
                <a16:creationId xmlns:a16="http://schemas.microsoft.com/office/drawing/2014/main" id="{2B25E62E-4B35-475A-8359-8E19F3565A1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 y="0"/>
            <a:ext cx="932157" cy="1056443"/>
          </a:xfrm>
          <a:prstGeom prst="rect">
            <a:avLst/>
          </a:prstGeom>
        </p:spPr>
      </p:pic>
      <p:sp>
        <p:nvSpPr>
          <p:cNvPr id="4" name="Rectangle 3">
            <a:extLst>
              <a:ext uri="{FF2B5EF4-FFF2-40B4-BE49-F238E27FC236}">
                <a16:creationId xmlns:a16="http://schemas.microsoft.com/office/drawing/2014/main" id="{8B1A6B4B-168F-4CBD-8C48-5B27B0A4D939}"/>
              </a:ext>
            </a:extLst>
          </p:cNvPr>
          <p:cNvSpPr/>
          <p:nvPr/>
        </p:nvSpPr>
        <p:spPr>
          <a:xfrm>
            <a:off x="-140913" y="1074199"/>
            <a:ext cx="1286133" cy="798989"/>
          </a:xfrm>
          <a:prstGeom prst="rect">
            <a:avLst/>
          </a:prstGeom>
        </p:spPr>
        <p:txBody>
          <a:bodyPr wrap="square">
            <a:spAutoFit/>
          </a:bodyPr>
          <a:lstStyle/>
          <a:p>
            <a:pPr algn="ctr">
              <a:lnSpc>
                <a:spcPct val="60000"/>
              </a:lnSpc>
              <a:spcAft>
                <a:spcPts val="0"/>
              </a:spcAft>
            </a:pPr>
            <a:r>
              <a:rPr lang="en-GB" dirty="0">
                <a:solidFill>
                  <a:schemeClr val="bg1"/>
                </a:solidFill>
                <a:latin typeface="Gabriola" panose="04040605051002020D02" pitchFamily="82" charset="0"/>
                <a:ea typeface="Calibri" panose="020F0502020204030204" pitchFamily="34" charset="0"/>
                <a:cs typeface="Times New Roman" panose="02020603050405020304" pitchFamily="18" charset="0"/>
              </a:rPr>
              <a:t>‘Growing together in God’s love and care’</a:t>
            </a:r>
            <a:endPar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3" name="AutoShape 2" descr="PHOTO-2024-09-12-10-39-03.jpg">
            <a:extLst>
              <a:ext uri="{FF2B5EF4-FFF2-40B4-BE49-F238E27FC236}">
                <a16:creationId xmlns:a16="http://schemas.microsoft.com/office/drawing/2014/main" id="{E838ECAC-3810-4B68-9EAC-A1F262939C3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PHOTO-2024-09-12-10-39-03.jpg">
            <a:extLst>
              <a:ext uri="{FF2B5EF4-FFF2-40B4-BE49-F238E27FC236}">
                <a16:creationId xmlns:a16="http://schemas.microsoft.com/office/drawing/2014/main" id="{40896646-3DFA-4522-B1DC-6B28204DAB8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098" name="Picture 2" descr="main image">
            <a:extLst>
              <a:ext uri="{FF2B5EF4-FFF2-40B4-BE49-F238E27FC236}">
                <a16:creationId xmlns:a16="http://schemas.microsoft.com/office/drawing/2014/main" id="{2F83C25D-D76B-46BC-A3ED-D8BCCFEF2E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7620" y="936594"/>
            <a:ext cx="5484920" cy="5402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512469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241C81-44DE-459C-B247-7BACC05C1EAF}"/>
              </a:ext>
            </a:extLst>
          </p:cNvPr>
          <p:cNvSpPr>
            <a:spLocks noGrp="1"/>
          </p:cNvSpPr>
          <p:nvPr>
            <p:ph type="title"/>
          </p:nvPr>
        </p:nvSpPr>
        <p:spPr>
          <a:xfrm>
            <a:off x="684212" y="4487332"/>
            <a:ext cx="11043190" cy="1507067"/>
          </a:xfrm>
        </p:spPr>
        <p:txBody>
          <a:bodyPr>
            <a:normAutofit/>
          </a:bodyPr>
          <a:lstStyle/>
          <a:p>
            <a:r>
              <a:rPr lang="en-GB" sz="1600" b="1" dirty="0">
                <a:solidFill>
                  <a:schemeClr val="bg1"/>
                </a:solidFill>
              </a:rPr>
              <a:t>                     Nursery class Teacher                                                               TEACHING assistant</a:t>
            </a:r>
          </a:p>
        </p:txBody>
      </p:sp>
      <p:sp>
        <p:nvSpPr>
          <p:cNvPr id="5" name="Text Placeholder 4">
            <a:extLst>
              <a:ext uri="{FF2B5EF4-FFF2-40B4-BE49-F238E27FC236}">
                <a16:creationId xmlns:a16="http://schemas.microsoft.com/office/drawing/2014/main" id="{0BD34918-5BAD-4EC0-B64A-E7FC2BE042D6}"/>
              </a:ext>
            </a:extLst>
          </p:cNvPr>
          <p:cNvSpPr>
            <a:spLocks noGrp="1"/>
          </p:cNvSpPr>
          <p:nvPr>
            <p:ph type="body" idx="1"/>
          </p:nvPr>
        </p:nvSpPr>
        <p:spPr>
          <a:xfrm>
            <a:off x="767230" y="685800"/>
            <a:ext cx="4854637" cy="576262"/>
          </a:xfrm>
        </p:spPr>
        <p:txBody>
          <a:bodyPr/>
          <a:lstStyle/>
          <a:p>
            <a:r>
              <a:rPr lang="en-GB" b="1" dirty="0">
                <a:solidFill>
                  <a:schemeClr val="bg1"/>
                </a:solidFill>
              </a:rPr>
              <a:t>            Miss Myers</a:t>
            </a:r>
          </a:p>
        </p:txBody>
      </p:sp>
      <p:pic>
        <p:nvPicPr>
          <p:cNvPr id="10" name="Content Placeholder 9">
            <a:extLst>
              <a:ext uri="{FF2B5EF4-FFF2-40B4-BE49-F238E27FC236}">
                <a16:creationId xmlns:a16="http://schemas.microsoft.com/office/drawing/2014/main" id="{F2ADDA6D-1B2F-4E6B-AC45-07CC8144E984}"/>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1912450" y="1359428"/>
            <a:ext cx="2020358" cy="3030538"/>
          </a:xfrm>
        </p:spPr>
      </p:pic>
      <p:sp>
        <p:nvSpPr>
          <p:cNvPr id="7" name="Text Placeholder 6">
            <a:extLst>
              <a:ext uri="{FF2B5EF4-FFF2-40B4-BE49-F238E27FC236}">
                <a16:creationId xmlns:a16="http://schemas.microsoft.com/office/drawing/2014/main" id="{D4D082CA-41D2-4877-BCF7-5451DFE0EE30}"/>
              </a:ext>
            </a:extLst>
          </p:cNvPr>
          <p:cNvSpPr>
            <a:spLocks noGrp="1"/>
          </p:cNvSpPr>
          <p:nvPr>
            <p:ph type="body" sz="quarter" idx="3"/>
          </p:nvPr>
        </p:nvSpPr>
        <p:spPr>
          <a:xfrm>
            <a:off x="3692669" y="685800"/>
            <a:ext cx="7051532" cy="576262"/>
          </a:xfrm>
        </p:spPr>
        <p:txBody>
          <a:bodyPr/>
          <a:lstStyle/>
          <a:p>
            <a:r>
              <a:rPr lang="en-GB" sz="2400" b="1" dirty="0">
                <a:solidFill>
                  <a:schemeClr val="bg1"/>
                </a:solidFill>
              </a:rPr>
              <a:t>                                                  </a:t>
            </a:r>
            <a:r>
              <a:rPr lang="en-GB" b="1" dirty="0">
                <a:solidFill>
                  <a:schemeClr val="bg1"/>
                </a:solidFill>
              </a:rPr>
              <a:t>Miss Sylvie          </a:t>
            </a:r>
          </a:p>
        </p:txBody>
      </p:sp>
      <p:pic>
        <p:nvPicPr>
          <p:cNvPr id="12" name="Content Placeholder 11">
            <a:extLst>
              <a:ext uri="{FF2B5EF4-FFF2-40B4-BE49-F238E27FC236}">
                <a16:creationId xmlns:a16="http://schemas.microsoft.com/office/drawing/2014/main" id="{ABEB749F-70C7-4101-8595-1CEB99479039}"/>
              </a:ext>
            </a:extLst>
          </p:cNvPr>
          <p:cNvPicPr>
            <a:picLocks noGrp="1" noChangeAspect="1"/>
          </p:cNvPicPr>
          <p:nvPr>
            <p:ph sz="quarter" idx="4"/>
          </p:nvPr>
        </p:nvPicPr>
        <p:blipFill>
          <a:blip r:embed="rId3" cstate="print">
            <a:extLst>
              <a:ext uri="{28A0092B-C50C-407E-A947-70E740481C1C}">
                <a14:useLocalDpi xmlns:a14="http://schemas.microsoft.com/office/drawing/2010/main" val="0"/>
              </a:ext>
            </a:extLst>
          </a:blip>
          <a:stretch>
            <a:fillRect/>
          </a:stretch>
        </p:blipFill>
        <p:spPr>
          <a:xfrm>
            <a:off x="7838540" y="1359428"/>
            <a:ext cx="2020358" cy="3030537"/>
          </a:xfrm>
        </p:spPr>
      </p:pic>
      <p:sp>
        <p:nvSpPr>
          <p:cNvPr id="13" name="TextBox 12">
            <a:extLst>
              <a:ext uri="{FF2B5EF4-FFF2-40B4-BE49-F238E27FC236}">
                <a16:creationId xmlns:a16="http://schemas.microsoft.com/office/drawing/2014/main" id="{7F5EE1F0-F7AD-41BC-A04F-F1B665C7A55E}"/>
              </a:ext>
            </a:extLst>
          </p:cNvPr>
          <p:cNvSpPr txBox="1"/>
          <p:nvPr/>
        </p:nvSpPr>
        <p:spPr>
          <a:xfrm>
            <a:off x="2787588" y="275208"/>
            <a:ext cx="6152226" cy="461665"/>
          </a:xfrm>
          <a:prstGeom prst="rect">
            <a:avLst/>
          </a:prstGeom>
          <a:noFill/>
        </p:spPr>
        <p:txBody>
          <a:bodyPr wrap="square" rtlCol="0">
            <a:spAutoFit/>
          </a:bodyPr>
          <a:lstStyle/>
          <a:p>
            <a:pPr algn="ctr"/>
            <a:r>
              <a:rPr lang="en-GB" sz="2400" b="1" dirty="0">
                <a:solidFill>
                  <a:schemeClr val="bg1"/>
                </a:solidFill>
              </a:rPr>
              <a:t>NURSERY STAFF</a:t>
            </a:r>
          </a:p>
        </p:txBody>
      </p:sp>
    </p:spTree>
    <p:extLst>
      <p:ext uri="{BB962C8B-B14F-4D97-AF65-F5344CB8AC3E}">
        <p14:creationId xmlns:p14="http://schemas.microsoft.com/office/powerpoint/2010/main" val="239538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195" y="707884"/>
            <a:ext cx="11555696" cy="4610055"/>
          </a:xfrm>
          <a:prstGeom prst="rect">
            <a:avLst/>
          </a:prstGeom>
        </p:spPr>
        <p:txBody>
          <a:bodyPr vert="horz" lIns="91440" tIns="45720" rIns="91440" bIns="45720" rtlCol="0" anchor="t">
            <a:noAutofit/>
          </a:bodyPr>
          <a:lstStyle/>
          <a:p>
            <a:pPr>
              <a:lnSpc>
                <a:spcPct val="90000"/>
              </a:lnSpc>
              <a:spcAft>
                <a:spcPts val="600"/>
              </a:spcAft>
            </a:pPr>
            <a:endParaRPr lang="en-US" b="1" dirty="0">
              <a:solidFill>
                <a:schemeClr val="bg1"/>
              </a:solidFill>
            </a:endParaRPr>
          </a:p>
          <a:p>
            <a:pPr indent="-228600">
              <a:lnSpc>
                <a:spcPct val="90000"/>
              </a:lnSpc>
              <a:spcAft>
                <a:spcPts val="600"/>
              </a:spcAft>
              <a:buFont typeface="Arial" panose="020B0604020202020204" pitchFamily="34" charset="0"/>
              <a:buChar char="•"/>
            </a:pPr>
            <a:endParaRPr lang="en-US" dirty="0">
              <a:solidFill>
                <a:schemeClr val="bg1"/>
              </a:solidFill>
            </a:endParaRPr>
          </a:p>
          <a:p>
            <a:pPr indent="-228600">
              <a:lnSpc>
                <a:spcPct val="90000"/>
              </a:lnSpc>
              <a:spcAft>
                <a:spcPts val="600"/>
              </a:spcAft>
              <a:buFont typeface="Arial" panose="020B0604020202020204" pitchFamily="34" charset="0"/>
              <a:buChar char="•"/>
            </a:pPr>
            <a:r>
              <a:rPr lang="en-US" dirty="0">
                <a:solidFill>
                  <a:schemeClr val="bg1"/>
                </a:solidFill>
              </a:rPr>
              <a:t>Nursery classroom opens at </a:t>
            </a:r>
            <a:r>
              <a:rPr lang="en-US" b="1" dirty="0">
                <a:solidFill>
                  <a:schemeClr val="bg1"/>
                </a:solidFill>
              </a:rPr>
              <a:t>8:45am.</a:t>
            </a:r>
            <a:r>
              <a:rPr lang="en-US" dirty="0">
                <a:solidFill>
                  <a:schemeClr val="bg1"/>
                </a:solidFill>
              </a:rPr>
              <a:t> </a:t>
            </a:r>
          </a:p>
          <a:p>
            <a:pPr indent="-228600">
              <a:lnSpc>
                <a:spcPct val="90000"/>
              </a:lnSpc>
              <a:spcAft>
                <a:spcPts val="600"/>
              </a:spcAft>
              <a:buFont typeface="Arial" panose="020B0604020202020204" pitchFamily="34" charset="0"/>
              <a:buChar char="•"/>
            </a:pPr>
            <a:r>
              <a:rPr lang="en-US" dirty="0">
                <a:solidFill>
                  <a:schemeClr val="bg1"/>
                </a:solidFill>
              </a:rPr>
              <a:t>All children should be in the class by </a:t>
            </a:r>
            <a:r>
              <a:rPr lang="en-US" b="1" dirty="0">
                <a:solidFill>
                  <a:schemeClr val="bg1"/>
                </a:solidFill>
              </a:rPr>
              <a:t>8:50am.</a:t>
            </a:r>
          </a:p>
          <a:p>
            <a:pPr indent="-228600">
              <a:lnSpc>
                <a:spcPct val="90000"/>
              </a:lnSpc>
              <a:spcAft>
                <a:spcPts val="600"/>
              </a:spcAft>
              <a:buFont typeface="Arial" panose="020B0604020202020204" pitchFamily="34" charset="0"/>
              <a:buChar char="•"/>
            </a:pPr>
            <a:r>
              <a:rPr lang="en-US" dirty="0">
                <a:solidFill>
                  <a:schemeClr val="bg1"/>
                </a:solidFill>
              </a:rPr>
              <a:t>End of the school day is </a:t>
            </a:r>
            <a:r>
              <a:rPr lang="en-US" b="1" dirty="0">
                <a:solidFill>
                  <a:schemeClr val="bg1"/>
                </a:solidFill>
              </a:rPr>
              <a:t>3:00pm.</a:t>
            </a:r>
            <a:r>
              <a:rPr lang="en-US" dirty="0">
                <a:solidFill>
                  <a:schemeClr val="bg1"/>
                </a:solidFill>
              </a:rPr>
              <a:t> </a:t>
            </a:r>
          </a:p>
          <a:p>
            <a:pPr marL="57150">
              <a:lnSpc>
                <a:spcPct val="90000"/>
              </a:lnSpc>
              <a:spcAft>
                <a:spcPts val="600"/>
              </a:spcAft>
            </a:pPr>
            <a:r>
              <a:rPr lang="en-US" dirty="0">
                <a:solidFill>
                  <a:schemeClr val="bg1"/>
                </a:solidFill>
                <a:latin typeface="Century Gothic (Body)"/>
              </a:rPr>
              <a:t>Children who arrive after </a:t>
            </a:r>
            <a:r>
              <a:rPr lang="en-US" b="1" dirty="0">
                <a:solidFill>
                  <a:schemeClr val="bg1"/>
                </a:solidFill>
                <a:latin typeface="Century Gothic (Body)"/>
              </a:rPr>
              <a:t>8:50am</a:t>
            </a:r>
            <a:r>
              <a:rPr lang="en-US" dirty="0">
                <a:solidFill>
                  <a:schemeClr val="bg1"/>
                </a:solidFill>
                <a:latin typeface="Century Gothic (Body)"/>
              </a:rPr>
              <a:t> will be marked in as late.</a:t>
            </a:r>
          </a:p>
          <a:p>
            <a:pPr>
              <a:lnSpc>
                <a:spcPct val="90000"/>
              </a:lnSpc>
              <a:spcAft>
                <a:spcPts val="600"/>
              </a:spcAft>
            </a:pPr>
            <a:endParaRPr lang="en-US" dirty="0">
              <a:solidFill>
                <a:schemeClr val="bg1"/>
              </a:solidFill>
            </a:endParaRPr>
          </a:p>
          <a:p>
            <a:pPr indent="-228600">
              <a:lnSpc>
                <a:spcPct val="90000"/>
              </a:lnSpc>
              <a:spcAft>
                <a:spcPts val="600"/>
              </a:spcAft>
              <a:buFont typeface="Arial" panose="020B0604020202020204" pitchFamily="34" charset="0"/>
              <a:buChar char="•"/>
            </a:pPr>
            <a:endParaRPr lang="en-US" dirty="0">
              <a:solidFill>
                <a:schemeClr val="bg1"/>
              </a:solidFill>
            </a:endParaRPr>
          </a:p>
          <a:p>
            <a:pPr marL="57150">
              <a:lnSpc>
                <a:spcPct val="90000"/>
              </a:lnSpc>
              <a:spcAft>
                <a:spcPts val="600"/>
              </a:spcAft>
            </a:pPr>
            <a:r>
              <a:rPr lang="en-US" dirty="0">
                <a:solidFill>
                  <a:schemeClr val="bg1"/>
                </a:solidFill>
                <a:latin typeface="Century Gothic (Body)"/>
              </a:rPr>
              <a:t>Nursery children come in and hang up their own bags and coats on their pegs. They then wash their hands in the toilets and then make their way to the carpet area to self-register and sit down.</a:t>
            </a:r>
          </a:p>
          <a:p>
            <a:pPr marL="57150">
              <a:lnSpc>
                <a:spcPct val="90000"/>
              </a:lnSpc>
              <a:spcAft>
                <a:spcPts val="600"/>
              </a:spcAft>
            </a:pPr>
            <a:endParaRPr lang="en-US" dirty="0">
              <a:solidFill>
                <a:schemeClr val="bg1"/>
              </a:solidFill>
              <a:latin typeface="Century Gothic (Body)"/>
            </a:endParaRPr>
          </a:p>
          <a:p>
            <a:pPr marL="57150">
              <a:lnSpc>
                <a:spcPct val="90000"/>
              </a:lnSpc>
              <a:spcAft>
                <a:spcPts val="600"/>
              </a:spcAft>
            </a:pPr>
            <a:r>
              <a:rPr lang="en-US" sz="2000" b="1" dirty="0">
                <a:solidFill>
                  <a:schemeClr val="bg1"/>
                </a:solidFill>
                <a:latin typeface="Century Gothic (Body)"/>
              </a:rPr>
              <a:t>PE days:</a:t>
            </a:r>
          </a:p>
          <a:p>
            <a:pPr indent="-228600">
              <a:lnSpc>
                <a:spcPct val="90000"/>
              </a:lnSpc>
              <a:spcAft>
                <a:spcPts val="600"/>
              </a:spcAft>
              <a:buFont typeface="Arial" panose="020B0604020202020204" pitchFamily="34" charset="0"/>
              <a:buChar char="•"/>
            </a:pPr>
            <a:r>
              <a:rPr lang="en-US" dirty="0">
                <a:solidFill>
                  <a:schemeClr val="bg1"/>
                </a:solidFill>
                <a:latin typeface="Century Gothic (Body)"/>
              </a:rPr>
              <a:t>Thursday is PE in the big playground with a coach (Extra-Curricular)</a:t>
            </a:r>
          </a:p>
          <a:p>
            <a:pPr>
              <a:lnSpc>
                <a:spcPct val="90000"/>
              </a:lnSpc>
              <a:spcAft>
                <a:spcPts val="600"/>
              </a:spcAft>
            </a:pPr>
            <a:endParaRPr lang="en-US" dirty="0">
              <a:solidFill>
                <a:schemeClr val="bg1"/>
              </a:solidFill>
              <a:latin typeface="Century Gothic (Body)"/>
            </a:endParaRPr>
          </a:p>
          <a:p>
            <a:pPr>
              <a:lnSpc>
                <a:spcPct val="90000"/>
              </a:lnSpc>
              <a:spcAft>
                <a:spcPts val="600"/>
              </a:spcAft>
            </a:pPr>
            <a:r>
              <a:rPr lang="en-US" b="1" dirty="0">
                <a:solidFill>
                  <a:schemeClr val="bg1"/>
                </a:solidFill>
              </a:rPr>
              <a:t>Children need to bring in a rucksack with spare</a:t>
            </a:r>
          </a:p>
          <a:p>
            <a:pPr>
              <a:lnSpc>
                <a:spcPct val="90000"/>
              </a:lnSpc>
              <a:spcAft>
                <a:spcPts val="600"/>
              </a:spcAft>
            </a:pPr>
            <a:r>
              <a:rPr lang="en-US" b="1" dirty="0">
                <a:solidFill>
                  <a:schemeClr val="bg1"/>
                </a:solidFill>
              </a:rPr>
              <a:t>Clothes and a packet of wipes.</a:t>
            </a:r>
          </a:p>
          <a:p>
            <a:pPr indent="-228600">
              <a:lnSpc>
                <a:spcPct val="90000"/>
              </a:lnSpc>
              <a:spcAft>
                <a:spcPts val="600"/>
              </a:spcAft>
              <a:buFont typeface="Arial" panose="020B0604020202020204" pitchFamily="34" charset="0"/>
              <a:buChar char="•"/>
            </a:pPr>
            <a:endParaRPr lang="en-US" dirty="0">
              <a:solidFill>
                <a:schemeClr val="bg1"/>
              </a:solidFill>
            </a:endParaRPr>
          </a:p>
        </p:txBody>
      </p:sp>
      <p:sp>
        <p:nvSpPr>
          <p:cNvPr id="3" name="Rectangle 2">
            <a:extLst>
              <a:ext uri="{FF2B5EF4-FFF2-40B4-BE49-F238E27FC236}">
                <a16:creationId xmlns:a16="http://schemas.microsoft.com/office/drawing/2014/main" id="{F23B33F6-CEFB-4295-AF10-C6EFCAA64D1D}"/>
              </a:ext>
            </a:extLst>
          </p:cNvPr>
          <p:cNvSpPr/>
          <p:nvPr/>
        </p:nvSpPr>
        <p:spPr>
          <a:xfrm>
            <a:off x="4654858" y="-2"/>
            <a:ext cx="6096000" cy="707886"/>
          </a:xfrm>
          <a:prstGeom prst="rect">
            <a:avLst/>
          </a:prstGeom>
        </p:spPr>
        <p:txBody>
          <a:bodyPr>
            <a:spAutoFit/>
          </a:bodyPr>
          <a:lstStyle/>
          <a:p>
            <a:r>
              <a:rPr lang="en-GB" sz="4000" b="1" dirty="0">
                <a:solidFill>
                  <a:schemeClr val="bg1"/>
                </a:solidFill>
              </a:rPr>
              <a:t>Routines</a:t>
            </a:r>
            <a:endParaRPr lang="en-GB" b="1" dirty="0"/>
          </a:p>
        </p:txBody>
      </p:sp>
      <p:pic>
        <p:nvPicPr>
          <p:cNvPr id="2050" name="Picture 2" descr="main image">
            <a:extLst>
              <a:ext uri="{FF2B5EF4-FFF2-40B4-BE49-F238E27FC236}">
                <a16:creationId xmlns:a16="http://schemas.microsoft.com/office/drawing/2014/main" id="{71B84431-9AD2-4840-9BE4-A9F4816F0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63137" y="3941685"/>
            <a:ext cx="3428754" cy="266552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7CBF3ABF-C7D8-4044-BED7-69AB288C433C}"/>
              </a:ext>
            </a:extLst>
          </p:cNvPr>
          <p:cNvPicPr>
            <a:picLocks noChangeAspect="1"/>
          </p:cNvPicPr>
          <p:nvPr/>
        </p:nvPicPr>
        <p:blipFill>
          <a:blip r:embed="rId3"/>
          <a:stretch>
            <a:fillRect/>
          </a:stretch>
        </p:blipFill>
        <p:spPr>
          <a:xfrm>
            <a:off x="5846323" y="5053744"/>
            <a:ext cx="1361397" cy="1553461"/>
          </a:xfrm>
          <a:prstGeom prst="rect">
            <a:avLst/>
          </a:prstGeom>
        </p:spPr>
      </p:pic>
    </p:spTree>
    <p:extLst>
      <p:ext uri="{BB962C8B-B14F-4D97-AF65-F5344CB8AC3E}">
        <p14:creationId xmlns:p14="http://schemas.microsoft.com/office/powerpoint/2010/main" val="3701535483"/>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2CDB31-EBE6-4E11-BA85-80524F52FC89}"/>
              </a:ext>
            </a:extLst>
          </p:cNvPr>
          <p:cNvSpPr txBox="1"/>
          <p:nvPr/>
        </p:nvSpPr>
        <p:spPr>
          <a:xfrm>
            <a:off x="3737499" y="372862"/>
            <a:ext cx="4190260" cy="523220"/>
          </a:xfrm>
          <a:prstGeom prst="rect">
            <a:avLst/>
          </a:prstGeom>
          <a:noFill/>
        </p:spPr>
        <p:txBody>
          <a:bodyPr wrap="square" rtlCol="0">
            <a:spAutoFit/>
          </a:bodyPr>
          <a:lstStyle/>
          <a:p>
            <a:pPr algn="ctr"/>
            <a:r>
              <a:rPr lang="en-GB" sz="2800" b="1" dirty="0">
                <a:solidFill>
                  <a:schemeClr val="bg1"/>
                </a:solidFill>
              </a:rPr>
              <a:t>Uniform</a:t>
            </a:r>
          </a:p>
        </p:txBody>
      </p:sp>
      <p:sp>
        <p:nvSpPr>
          <p:cNvPr id="3" name="TextBox 2">
            <a:extLst>
              <a:ext uri="{FF2B5EF4-FFF2-40B4-BE49-F238E27FC236}">
                <a16:creationId xmlns:a16="http://schemas.microsoft.com/office/drawing/2014/main" id="{FC176257-7B00-43C6-BE63-F5A1D2CDD17A}"/>
              </a:ext>
            </a:extLst>
          </p:cNvPr>
          <p:cNvSpPr txBox="1"/>
          <p:nvPr/>
        </p:nvSpPr>
        <p:spPr>
          <a:xfrm>
            <a:off x="337351" y="1189608"/>
            <a:ext cx="11079332" cy="3416320"/>
          </a:xfrm>
          <a:prstGeom prst="rect">
            <a:avLst/>
          </a:prstGeom>
          <a:noFill/>
        </p:spPr>
        <p:txBody>
          <a:bodyPr wrap="square" rtlCol="0">
            <a:spAutoFit/>
          </a:bodyPr>
          <a:lstStyle/>
          <a:p>
            <a:r>
              <a:rPr lang="en-GB" dirty="0">
                <a:solidFill>
                  <a:schemeClr val="bg1"/>
                </a:solidFill>
              </a:rPr>
              <a:t>During the </a:t>
            </a:r>
            <a:r>
              <a:rPr lang="en-GB" b="1" dirty="0">
                <a:solidFill>
                  <a:schemeClr val="bg1"/>
                </a:solidFill>
              </a:rPr>
              <a:t>summer term</a:t>
            </a:r>
            <a:r>
              <a:rPr lang="en-GB" dirty="0">
                <a:solidFill>
                  <a:schemeClr val="bg1"/>
                </a:solidFill>
              </a:rPr>
              <a:t>, children should wear:</a:t>
            </a:r>
          </a:p>
          <a:p>
            <a:r>
              <a:rPr lang="en-GB" dirty="0">
                <a:solidFill>
                  <a:schemeClr val="bg1"/>
                </a:solidFill>
              </a:rPr>
              <a:t>A grey school jumper with or without the school logo</a:t>
            </a:r>
          </a:p>
          <a:p>
            <a:r>
              <a:rPr lang="en-GB" dirty="0">
                <a:solidFill>
                  <a:schemeClr val="bg1"/>
                </a:solidFill>
              </a:rPr>
              <a:t>Plain black shorts</a:t>
            </a:r>
          </a:p>
          <a:p>
            <a:r>
              <a:rPr lang="en-GB" dirty="0">
                <a:solidFill>
                  <a:schemeClr val="bg1"/>
                </a:solidFill>
              </a:rPr>
              <a:t>A plain white T-shirt</a:t>
            </a:r>
          </a:p>
          <a:p>
            <a:endParaRPr lang="en-GB" dirty="0">
              <a:solidFill>
                <a:schemeClr val="bg1"/>
              </a:solidFill>
            </a:endParaRPr>
          </a:p>
          <a:p>
            <a:r>
              <a:rPr lang="en-GB" dirty="0">
                <a:solidFill>
                  <a:schemeClr val="bg1"/>
                </a:solidFill>
              </a:rPr>
              <a:t>During the </a:t>
            </a:r>
            <a:r>
              <a:rPr lang="en-GB" b="1" dirty="0">
                <a:solidFill>
                  <a:schemeClr val="bg1"/>
                </a:solidFill>
              </a:rPr>
              <a:t>winter months</a:t>
            </a:r>
            <a:r>
              <a:rPr lang="en-GB" dirty="0">
                <a:solidFill>
                  <a:schemeClr val="bg1"/>
                </a:solidFill>
              </a:rPr>
              <a:t>, plain grey joggers should be worn instead of black shorts.</a:t>
            </a:r>
          </a:p>
          <a:p>
            <a:r>
              <a:rPr lang="en-GB" dirty="0">
                <a:solidFill>
                  <a:schemeClr val="bg1"/>
                </a:solidFill>
              </a:rPr>
              <a:t>The remaining uniform items can be purchased from a range of high-street retailers, including </a:t>
            </a:r>
            <a:r>
              <a:rPr lang="en-GB" b="1" dirty="0">
                <a:solidFill>
                  <a:schemeClr val="bg1"/>
                </a:solidFill>
              </a:rPr>
              <a:t>Primark, ASDA, Next, H&amp;M</a:t>
            </a:r>
            <a:r>
              <a:rPr lang="en-GB" dirty="0">
                <a:solidFill>
                  <a:schemeClr val="bg1"/>
                </a:solidFill>
              </a:rPr>
              <a:t>, and other similar stores. Please ensure that all items are </a:t>
            </a:r>
            <a:r>
              <a:rPr lang="en-GB" b="1" dirty="0">
                <a:solidFill>
                  <a:schemeClr val="bg1"/>
                </a:solidFill>
              </a:rPr>
              <a:t>plain, practical and appropriate for nursery</a:t>
            </a:r>
            <a:r>
              <a:rPr lang="en-GB" dirty="0">
                <a:solidFill>
                  <a:schemeClr val="bg1"/>
                </a:solidFill>
              </a:rPr>
              <a:t>, allowing children to move comfortably and participate fully in daily activities.</a:t>
            </a:r>
          </a:p>
          <a:p>
            <a:endParaRPr lang="en-GB" dirty="0">
              <a:solidFill>
                <a:schemeClr val="bg1"/>
              </a:solidFill>
            </a:endParaRPr>
          </a:p>
          <a:p>
            <a:r>
              <a:rPr lang="en-GB" dirty="0">
                <a:solidFill>
                  <a:schemeClr val="bg1"/>
                </a:solidFill>
              </a:rPr>
              <a:t>Children are allowed to wear stud earrings. No hoops. </a:t>
            </a:r>
          </a:p>
        </p:txBody>
      </p:sp>
      <p:pic>
        <p:nvPicPr>
          <p:cNvPr id="4" name="Picture 2" descr="Sogan's on Greyhound Road - Uniforms ...">
            <a:extLst>
              <a:ext uri="{FF2B5EF4-FFF2-40B4-BE49-F238E27FC236}">
                <a16:creationId xmlns:a16="http://schemas.microsoft.com/office/drawing/2014/main" id="{DFB7D959-1789-4572-8CA2-A0169164ED7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35" y="484878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2AB1C95-52B0-43F5-9471-40CEF8DFA1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593418" y="4593366"/>
            <a:ext cx="1772170" cy="2282998"/>
          </a:xfrm>
          <a:prstGeom prst="rect">
            <a:avLst/>
          </a:prstGeom>
        </p:spPr>
      </p:pic>
      <p:sp>
        <p:nvSpPr>
          <p:cNvPr id="8" name="TextBox 7">
            <a:extLst>
              <a:ext uri="{FF2B5EF4-FFF2-40B4-BE49-F238E27FC236}">
                <a16:creationId xmlns:a16="http://schemas.microsoft.com/office/drawing/2014/main" id="{99539E36-8C3C-40CC-A298-DC526CA4C6CD}"/>
              </a:ext>
            </a:extLst>
          </p:cNvPr>
          <p:cNvSpPr txBox="1"/>
          <p:nvPr/>
        </p:nvSpPr>
        <p:spPr>
          <a:xfrm>
            <a:off x="5974672" y="4848780"/>
            <a:ext cx="2503503" cy="923330"/>
          </a:xfrm>
          <a:prstGeom prst="rect">
            <a:avLst/>
          </a:prstGeom>
          <a:noFill/>
        </p:spPr>
        <p:txBody>
          <a:bodyPr wrap="square" rtlCol="0">
            <a:spAutoFit/>
          </a:bodyPr>
          <a:lstStyle/>
          <a:p>
            <a:r>
              <a:rPr lang="en-GB" b="1" dirty="0">
                <a:solidFill>
                  <a:schemeClr val="bg1"/>
                </a:solidFill>
                <a:highlight>
                  <a:srgbClr val="FFFF00"/>
                </a:highlight>
              </a:rPr>
              <a:t>All children must wear Velcro strap trainers (NO LACES)</a:t>
            </a:r>
          </a:p>
        </p:txBody>
      </p:sp>
      <p:pic>
        <p:nvPicPr>
          <p:cNvPr id="9" name="Picture 4" descr="Slazenger | Ash Strap Trainers Mens ...">
            <a:extLst>
              <a:ext uri="{FF2B5EF4-FFF2-40B4-BE49-F238E27FC236}">
                <a16:creationId xmlns:a16="http://schemas.microsoft.com/office/drawing/2014/main" id="{2CE63F92-F47E-430E-8C56-9C0CCB8645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0092" y="5831160"/>
            <a:ext cx="1497086" cy="86547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35CB14E-301D-400C-A94E-DD364147B56C}"/>
              </a:ext>
            </a:extLst>
          </p:cNvPr>
          <p:cNvSpPr txBox="1"/>
          <p:nvPr/>
        </p:nvSpPr>
        <p:spPr>
          <a:xfrm>
            <a:off x="8584707" y="4980373"/>
            <a:ext cx="2601157" cy="646331"/>
          </a:xfrm>
          <a:prstGeom prst="rect">
            <a:avLst/>
          </a:prstGeom>
          <a:noFill/>
        </p:spPr>
        <p:txBody>
          <a:bodyPr wrap="square" rtlCol="0">
            <a:spAutoFit/>
          </a:bodyPr>
          <a:lstStyle/>
          <a:p>
            <a:r>
              <a:rPr lang="en-GB" b="1" dirty="0">
                <a:solidFill>
                  <a:schemeClr val="bg1"/>
                </a:solidFill>
                <a:highlight>
                  <a:srgbClr val="FFFF00"/>
                </a:highlight>
              </a:rPr>
              <a:t>PLEASE LABEL ALL ITEMS OF COTHING</a:t>
            </a:r>
          </a:p>
        </p:txBody>
      </p:sp>
      <p:pic>
        <p:nvPicPr>
          <p:cNvPr id="1026" name="Picture 2" descr="Personalised stamp for clothes">
            <a:extLst>
              <a:ext uri="{FF2B5EF4-FFF2-40B4-BE49-F238E27FC236}">
                <a16:creationId xmlns:a16="http://schemas.microsoft.com/office/drawing/2014/main" id="{B56EC97D-D417-499D-8B06-37DC1228E49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36131" y="5831160"/>
            <a:ext cx="1497085" cy="86547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99193E97-317A-479E-8738-D8F08B63C0F2}"/>
              </a:ext>
            </a:extLst>
          </p:cNvPr>
          <p:cNvPicPr>
            <a:picLocks noChangeAspect="1"/>
          </p:cNvPicPr>
          <p:nvPr/>
        </p:nvPicPr>
        <p:blipFill>
          <a:blip r:embed="rId6"/>
          <a:stretch>
            <a:fillRect/>
          </a:stretch>
        </p:blipFill>
        <p:spPr>
          <a:xfrm>
            <a:off x="10376898" y="5828947"/>
            <a:ext cx="1357867" cy="867683"/>
          </a:xfrm>
          <a:prstGeom prst="rect">
            <a:avLst/>
          </a:prstGeom>
        </p:spPr>
      </p:pic>
      <p:pic>
        <p:nvPicPr>
          <p:cNvPr id="6" name="Picture 5">
            <a:extLst>
              <a:ext uri="{FF2B5EF4-FFF2-40B4-BE49-F238E27FC236}">
                <a16:creationId xmlns:a16="http://schemas.microsoft.com/office/drawing/2014/main" id="{35463FED-A91E-4B72-82E4-96A2E03AB0F7}"/>
              </a:ext>
            </a:extLst>
          </p:cNvPr>
          <p:cNvPicPr>
            <a:picLocks noChangeAspect="1"/>
          </p:cNvPicPr>
          <p:nvPr/>
        </p:nvPicPr>
        <p:blipFill>
          <a:blip r:embed="rId7"/>
          <a:stretch>
            <a:fillRect/>
          </a:stretch>
        </p:blipFill>
        <p:spPr>
          <a:xfrm>
            <a:off x="6915836" y="3765666"/>
            <a:ext cx="1083114" cy="1083114"/>
          </a:xfrm>
          <a:prstGeom prst="rect">
            <a:avLst/>
          </a:prstGeom>
        </p:spPr>
      </p:pic>
      <p:pic>
        <p:nvPicPr>
          <p:cNvPr id="7" name="Picture 6">
            <a:extLst>
              <a:ext uri="{FF2B5EF4-FFF2-40B4-BE49-F238E27FC236}">
                <a16:creationId xmlns:a16="http://schemas.microsoft.com/office/drawing/2014/main" id="{8F875676-D7F7-4101-9FAA-B3C796AD4A44}"/>
              </a:ext>
            </a:extLst>
          </p:cNvPr>
          <p:cNvPicPr>
            <a:picLocks noChangeAspect="1"/>
          </p:cNvPicPr>
          <p:nvPr/>
        </p:nvPicPr>
        <p:blipFill>
          <a:blip r:embed="rId8"/>
          <a:stretch>
            <a:fillRect/>
          </a:stretch>
        </p:blipFill>
        <p:spPr>
          <a:xfrm>
            <a:off x="8335202" y="3765667"/>
            <a:ext cx="1324364" cy="1083114"/>
          </a:xfrm>
          <a:prstGeom prst="rect">
            <a:avLst/>
          </a:prstGeom>
        </p:spPr>
      </p:pic>
      <p:sp>
        <p:nvSpPr>
          <p:cNvPr id="11" name="Multiplication Sign 10">
            <a:extLst>
              <a:ext uri="{FF2B5EF4-FFF2-40B4-BE49-F238E27FC236}">
                <a16:creationId xmlns:a16="http://schemas.microsoft.com/office/drawing/2014/main" id="{23EE37A9-59FE-4094-8133-01FC1CF74D13}"/>
              </a:ext>
            </a:extLst>
          </p:cNvPr>
          <p:cNvSpPr/>
          <p:nvPr/>
        </p:nvSpPr>
        <p:spPr>
          <a:xfrm>
            <a:off x="9241277" y="4241260"/>
            <a:ext cx="418289" cy="534657"/>
          </a:xfrm>
          <a:prstGeom prst="mathMultiply">
            <a:avLst>
              <a:gd name="adj1"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9903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24359" y="106532"/>
            <a:ext cx="4840010" cy="5111734"/>
          </a:xfrm>
          <a:prstGeom prst="rect">
            <a:avLst/>
          </a:prstGeom>
        </p:spPr>
        <p:txBody>
          <a:bodyPr vert="horz" lIns="91440" tIns="45720" rIns="91440" bIns="45720" rtlCol="0">
            <a:normAutofit/>
          </a:bodyPr>
          <a:lstStyle/>
          <a:p>
            <a:pPr algn="ctr">
              <a:lnSpc>
                <a:spcPct val="90000"/>
              </a:lnSpc>
              <a:spcBef>
                <a:spcPct val="0"/>
              </a:spcBef>
              <a:spcAft>
                <a:spcPts val="600"/>
              </a:spcAft>
            </a:pPr>
            <a:r>
              <a:rPr lang="en-US" sz="1700" dirty="0">
                <a:solidFill>
                  <a:schemeClr val="bg1"/>
                </a:solidFill>
              </a:rPr>
              <a:t>NURSERY TIMETABLE</a:t>
            </a:r>
            <a:endParaRPr lang="en-US" dirty="0">
              <a:solidFill>
                <a:schemeClr val="bg1"/>
              </a:solidFill>
            </a:endParaRPr>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endParaRPr lang="en-US" sz="1700" dirty="0"/>
          </a:p>
          <a:p>
            <a:pPr indent="-228600">
              <a:lnSpc>
                <a:spcPct val="90000"/>
              </a:lnSpc>
              <a:spcBef>
                <a:spcPct val="0"/>
              </a:spcBef>
              <a:spcAft>
                <a:spcPts val="600"/>
              </a:spcAft>
              <a:buFont typeface="Arial" panose="020B0604020202020204" pitchFamily="34" charset="0"/>
              <a:buChar char="•"/>
            </a:pPr>
            <a:r>
              <a:rPr lang="en-US" sz="1700" dirty="0"/>
              <a:t> </a:t>
            </a:r>
          </a:p>
        </p:txBody>
      </p:sp>
      <p:pic>
        <p:nvPicPr>
          <p:cNvPr id="3082" name="Picture 10">
            <a:extLst>
              <a:ext uri="{FF2B5EF4-FFF2-40B4-BE49-F238E27FC236}">
                <a16:creationId xmlns:a16="http://schemas.microsoft.com/office/drawing/2014/main" id="{76880746-6002-4ECB-8B6A-0559F805C3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23" y="612559"/>
            <a:ext cx="10573305" cy="5973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5712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0EFB06D-9EAE-44C6-9FA2-5940E63C9E8D}"/>
              </a:ext>
            </a:extLst>
          </p:cNvPr>
          <p:cNvSpPr txBox="1"/>
          <p:nvPr/>
        </p:nvSpPr>
        <p:spPr>
          <a:xfrm>
            <a:off x="3417903" y="461639"/>
            <a:ext cx="4856085" cy="707886"/>
          </a:xfrm>
          <a:prstGeom prst="rect">
            <a:avLst/>
          </a:prstGeom>
          <a:noFill/>
        </p:spPr>
        <p:txBody>
          <a:bodyPr wrap="square" rtlCol="0">
            <a:spAutoFit/>
          </a:bodyPr>
          <a:lstStyle/>
          <a:p>
            <a:pPr algn="ctr"/>
            <a:r>
              <a:rPr lang="en-GB" sz="4000" b="1" dirty="0">
                <a:solidFill>
                  <a:schemeClr val="bg1"/>
                </a:solidFill>
              </a:rPr>
              <a:t>Nourish</a:t>
            </a:r>
          </a:p>
        </p:txBody>
      </p:sp>
      <p:sp>
        <p:nvSpPr>
          <p:cNvPr id="3" name="TextBox 2">
            <a:extLst>
              <a:ext uri="{FF2B5EF4-FFF2-40B4-BE49-F238E27FC236}">
                <a16:creationId xmlns:a16="http://schemas.microsoft.com/office/drawing/2014/main" id="{33EB06A1-30C0-4CE9-9AAE-ADC2A79AB2A2}"/>
              </a:ext>
            </a:extLst>
          </p:cNvPr>
          <p:cNvSpPr txBox="1"/>
          <p:nvPr/>
        </p:nvSpPr>
        <p:spPr>
          <a:xfrm>
            <a:off x="1020932" y="1589103"/>
            <a:ext cx="10697592" cy="2000548"/>
          </a:xfrm>
          <a:prstGeom prst="rect">
            <a:avLst/>
          </a:prstGeom>
          <a:noFill/>
        </p:spPr>
        <p:txBody>
          <a:bodyPr wrap="square" rtlCol="0">
            <a:spAutoFit/>
          </a:bodyPr>
          <a:lstStyle/>
          <a:p>
            <a:pPr fontAlgn="base"/>
            <a:r>
              <a:rPr lang="en-GB" sz="2000" b="1" dirty="0">
                <a:solidFill>
                  <a:schemeClr val="bg1"/>
                </a:solidFill>
              </a:rPr>
              <a:t>Nourish is a privately owned, family-run contract catering company, providing high-quality meal services to schools in the UK and Ireland. They believe the use of good quality ingredients in homemade cooking is the real recipe for success. The Nourish team work with chefs in the kitchens and children in the classroom to develop new meals that everyone will enjoy.</a:t>
            </a:r>
          </a:p>
          <a:p>
            <a:endParaRPr lang="en-GB" sz="2400" b="1" dirty="0">
              <a:solidFill>
                <a:schemeClr val="bg1"/>
              </a:solidFill>
            </a:endParaRPr>
          </a:p>
        </p:txBody>
      </p:sp>
      <p:pic>
        <p:nvPicPr>
          <p:cNvPr id="10242" name="Picture 2" descr="School Meals – Arts and Media School ...">
            <a:extLst>
              <a:ext uri="{FF2B5EF4-FFF2-40B4-BE49-F238E27FC236}">
                <a16:creationId xmlns:a16="http://schemas.microsoft.com/office/drawing/2014/main" id="{720324B0-6C16-468E-A0A6-EF236D45B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476" y="3379683"/>
            <a:ext cx="2582153" cy="171830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elementary school children ...">
            <a:extLst>
              <a:ext uri="{FF2B5EF4-FFF2-40B4-BE49-F238E27FC236}">
                <a16:creationId xmlns:a16="http://schemas.microsoft.com/office/drawing/2014/main" id="{E6D3FDE9-4358-4974-B7A1-B483C82BA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4339" y="3360713"/>
            <a:ext cx="2503618" cy="17562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23DC972-67E0-4BD3-8F47-F44315EC4190}"/>
              </a:ext>
            </a:extLst>
          </p:cNvPr>
          <p:cNvSpPr txBox="1"/>
          <p:nvPr/>
        </p:nvSpPr>
        <p:spPr>
          <a:xfrm>
            <a:off x="1723417" y="5554494"/>
            <a:ext cx="8745166" cy="646331"/>
          </a:xfrm>
          <a:prstGeom prst="rect">
            <a:avLst/>
          </a:prstGeom>
          <a:noFill/>
        </p:spPr>
        <p:txBody>
          <a:bodyPr wrap="square" rtlCol="0">
            <a:spAutoFit/>
          </a:bodyPr>
          <a:lstStyle/>
          <a:p>
            <a:r>
              <a:rPr lang="en-GB" dirty="0">
                <a:solidFill>
                  <a:schemeClr val="bg1"/>
                </a:solidFill>
              </a:rPr>
              <a:t>                    </a:t>
            </a:r>
          </a:p>
          <a:p>
            <a:r>
              <a:rPr lang="en-GB" dirty="0">
                <a:solidFill>
                  <a:schemeClr val="bg1"/>
                </a:solidFill>
              </a:rPr>
              <a:t>  https://www.nourishcontractcatering.co.uk/</a:t>
            </a:r>
          </a:p>
        </p:txBody>
      </p:sp>
      <p:pic>
        <p:nvPicPr>
          <p:cNvPr id="6" name="Picture 5">
            <a:extLst>
              <a:ext uri="{FF2B5EF4-FFF2-40B4-BE49-F238E27FC236}">
                <a16:creationId xmlns:a16="http://schemas.microsoft.com/office/drawing/2014/main" id="{C8F891A1-05D6-47B1-A611-1ABEB69809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62282" y="3210128"/>
            <a:ext cx="5051730" cy="3511684"/>
          </a:xfrm>
          <a:prstGeom prst="rect">
            <a:avLst/>
          </a:prstGeom>
        </p:spPr>
      </p:pic>
    </p:spTree>
    <p:extLst>
      <p:ext uri="{BB962C8B-B14F-4D97-AF65-F5344CB8AC3E}">
        <p14:creationId xmlns:p14="http://schemas.microsoft.com/office/powerpoint/2010/main" val="33024768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0259" y="654404"/>
            <a:ext cx="11489186" cy="3713410"/>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endParaRPr lang="en-US" sz="1900" b="1" dirty="0">
              <a:solidFill>
                <a:schemeClr val="bg1"/>
              </a:solidFill>
            </a:endParaRPr>
          </a:p>
          <a:p>
            <a:pPr indent="-228600">
              <a:lnSpc>
                <a:spcPct val="90000"/>
              </a:lnSpc>
              <a:spcAft>
                <a:spcPts val="600"/>
              </a:spcAft>
              <a:buFont typeface="Arial" panose="020B0604020202020204" pitchFamily="34" charset="0"/>
              <a:buChar char="•"/>
            </a:pPr>
            <a:endParaRPr lang="en-US" sz="1900" b="1"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 Assessment of each individual child’s progress is an ongoing activity throughout the day, week and term. We use tapestry to record these.</a:t>
            </a:r>
          </a:p>
          <a:p>
            <a:pPr>
              <a:lnSpc>
                <a:spcPct val="90000"/>
              </a:lnSpc>
              <a:spcAft>
                <a:spcPts val="600"/>
              </a:spcAft>
            </a:pPr>
            <a:endParaRPr lang="en-US" sz="1900"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When children are identified as struggling with an area of learning, an adult will support them within the lesson and/or a teacher will provide a specific intervention, to help support their learning and ensure they have the confidence to keep trying.</a:t>
            </a:r>
          </a:p>
          <a:p>
            <a:pPr indent="-228600">
              <a:lnSpc>
                <a:spcPct val="90000"/>
              </a:lnSpc>
              <a:spcAft>
                <a:spcPts val="600"/>
              </a:spcAft>
              <a:buFont typeface="Arial" panose="020B0604020202020204" pitchFamily="34" charset="0"/>
              <a:buChar char="•"/>
            </a:pPr>
            <a:endParaRPr lang="en-US" sz="1900" dirty="0">
              <a:solidFill>
                <a:schemeClr val="bg1"/>
              </a:solidFill>
            </a:endParaRPr>
          </a:p>
          <a:p>
            <a:pPr indent="-228600">
              <a:lnSpc>
                <a:spcPct val="90000"/>
              </a:lnSpc>
              <a:spcAft>
                <a:spcPts val="600"/>
              </a:spcAft>
              <a:buFont typeface="Arial" panose="020B0604020202020204" pitchFamily="34" charset="0"/>
              <a:buChar char="•"/>
            </a:pPr>
            <a:r>
              <a:rPr lang="en-US" sz="1900" dirty="0">
                <a:solidFill>
                  <a:schemeClr val="bg1"/>
                </a:solidFill>
              </a:rPr>
              <a:t>Children will be assessed against EYFS Developmental Matters Statements learning objectives as well as individual targets set by the class teacher.</a:t>
            </a:r>
          </a:p>
          <a:p>
            <a:pPr indent="-228600">
              <a:lnSpc>
                <a:spcPct val="90000"/>
              </a:lnSpc>
              <a:spcAft>
                <a:spcPts val="600"/>
              </a:spcAft>
              <a:buFont typeface="Arial" panose="020B0604020202020204" pitchFamily="34" charset="0"/>
              <a:buChar char="•"/>
            </a:pPr>
            <a:endParaRPr lang="en-US" sz="1900" dirty="0">
              <a:solidFill>
                <a:schemeClr val="bg1"/>
              </a:solidFill>
            </a:endParaRPr>
          </a:p>
          <a:p>
            <a:pPr>
              <a:lnSpc>
                <a:spcPct val="90000"/>
              </a:lnSpc>
              <a:spcAft>
                <a:spcPts val="600"/>
              </a:spcAft>
            </a:pPr>
            <a:endParaRPr lang="en-US" sz="1900" dirty="0">
              <a:solidFill>
                <a:schemeClr val="bg1"/>
              </a:solidFill>
            </a:endParaRPr>
          </a:p>
          <a:p>
            <a:pPr indent="-228600">
              <a:lnSpc>
                <a:spcPct val="90000"/>
              </a:lnSpc>
              <a:spcAft>
                <a:spcPts val="600"/>
              </a:spcAft>
              <a:buFont typeface="Arial" panose="020B0604020202020204" pitchFamily="34" charset="0"/>
              <a:buChar char="•"/>
            </a:pPr>
            <a:endParaRPr lang="en-US" sz="1100" dirty="0"/>
          </a:p>
        </p:txBody>
      </p:sp>
      <p:sp>
        <p:nvSpPr>
          <p:cNvPr id="3" name="Rectangle 2">
            <a:extLst>
              <a:ext uri="{FF2B5EF4-FFF2-40B4-BE49-F238E27FC236}">
                <a16:creationId xmlns:a16="http://schemas.microsoft.com/office/drawing/2014/main" id="{47D59C62-9BC1-45EB-BD88-1CA736EAEB82}"/>
              </a:ext>
            </a:extLst>
          </p:cNvPr>
          <p:cNvSpPr/>
          <p:nvPr/>
        </p:nvSpPr>
        <p:spPr>
          <a:xfrm>
            <a:off x="4309290" y="119394"/>
            <a:ext cx="3070071" cy="707886"/>
          </a:xfrm>
          <a:prstGeom prst="rect">
            <a:avLst/>
          </a:prstGeom>
        </p:spPr>
        <p:txBody>
          <a:bodyPr wrap="none">
            <a:spAutoFit/>
          </a:bodyPr>
          <a:lstStyle/>
          <a:p>
            <a:r>
              <a:rPr lang="en-US" sz="4000" b="1" dirty="0">
                <a:solidFill>
                  <a:schemeClr val="bg1"/>
                </a:solidFill>
              </a:rPr>
              <a:t>Assessment</a:t>
            </a:r>
            <a:endParaRPr lang="en-GB" sz="4000" dirty="0"/>
          </a:p>
        </p:txBody>
      </p:sp>
      <p:pic>
        <p:nvPicPr>
          <p:cNvPr id="3074" name="Picture 2" descr="Tapestry - Boomerang Kids">
            <a:extLst>
              <a:ext uri="{FF2B5EF4-FFF2-40B4-BE49-F238E27FC236}">
                <a16:creationId xmlns:a16="http://schemas.microsoft.com/office/drawing/2014/main" id="{D9A706A7-AFF2-4BCA-85EF-D6C12E8177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1861" y="4218743"/>
            <a:ext cx="1933575" cy="2362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808012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C4B1E90-E716-41F5-A4AE-EEDAF4E2A1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58387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24-04-30 at 14.47.04.png">
            <a:extLst>
              <a:ext uri="{FF2B5EF4-FFF2-40B4-BE49-F238E27FC236}">
                <a16:creationId xmlns:a16="http://schemas.microsoft.com/office/drawing/2014/main" id="{9E0AB219-C847-4423-87F1-C0D6687AA2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570" y="1083077"/>
            <a:ext cx="10994573" cy="5629780"/>
          </a:xfrm>
          <a:prstGeom prst="rect">
            <a:avLst/>
          </a:prstGeom>
        </p:spPr>
      </p:pic>
      <p:sp>
        <p:nvSpPr>
          <p:cNvPr id="3" name="TextBox 2">
            <a:extLst>
              <a:ext uri="{FF2B5EF4-FFF2-40B4-BE49-F238E27FC236}">
                <a16:creationId xmlns:a16="http://schemas.microsoft.com/office/drawing/2014/main" id="{2696159B-3E41-4D01-A584-D5AF01CEB574}"/>
              </a:ext>
            </a:extLst>
          </p:cNvPr>
          <p:cNvSpPr txBox="1"/>
          <p:nvPr/>
        </p:nvSpPr>
        <p:spPr>
          <a:xfrm>
            <a:off x="1029810" y="426128"/>
            <a:ext cx="10156054" cy="461665"/>
          </a:xfrm>
          <a:prstGeom prst="rect">
            <a:avLst/>
          </a:prstGeom>
          <a:noFill/>
        </p:spPr>
        <p:txBody>
          <a:bodyPr wrap="square" rtlCol="0">
            <a:spAutoFit/>
          </a:bodyPr>
          <a:lstStyle/>
          <a:p>
            <a:pPr algn="ctr"/>
            <a:r>
              <a:rPr lang="en-GB" sz="2400" b="1" dirty="0">
                <a:solidFill>
                  <a:schemeClr val="bg1"/>
                </a:solidFill>
              </a:rPr>
              <a:t>Early years curriculum</a:t>
            </a:r>
          </a:p>
        </p:txBody>
      </p:sp>
    </p:spTree>
    <p:extLst>
      <p:ext uri="{BB962C8B-B14F-4D97-AF65-F5344CB8AC3E}">
        <p14:creationId xmlns:p14="http://schemas.microsoft.com/office/powerpoint/2010/main" val="24183337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786735F-145B-427A-A9EC-23A9A52259B0}"/>
              </a:ext>
            </a:extLst>
          </p:cNvPr>
          <p:cNvSpPr/>
          <p:nvPr/>
        </p:nvSpPr>
        <p:spPr>
          <a:xfrm>
            <a:off x="358065" y="1459883"/>
            <a:ext cx="11076373" cy="1477328"/>
          </a:xfrm>
          <a:prstGeom prst="rect">
            <a:avLst/>
          </a:prstGeom>
        </p:spPr>
        <p:txBody>
          <a:bodyPr wrap="square">
            <a:spAutoFit/>
          </a:bodyPr>
          <a:lstStyle/>
          <a:p>
            <a:r>
              <a:rPr lang="en-GB" b="1" dirty="0">
                <a:solidFill>
                  <a:srgbClr val="202124"/>
                </a:solidFill>
              </a:rPr>
              <a:t>In maths we use the master the curriculum framework, the children participate as a whole class then to consolidate their learning they sit 1-1 with a teacher and complete a small task relating to what they have just learnt. </a:t>
            </a:r>
          </a:p>
          <a:p>
            <a:endParaRPr lang="en-GB" b="1" dirty="0">
              <a:solidFill>
                <a:srgbClr val="202124"/>
              </a:solidFill>
            </a:endParaRPr>
          </a:p>
          <a:p>
            <a:endParaRPr lang="en-GB" b="1" dirty="0">
              <a:solidFill>
                <a:srgbClr val="202124"/>
              </a:solidFill>
            </a:endParaRPr>
          </a:p>
        </p:txBody>
      </p:sp>
      <p:sp>
        <p:nvSpPr>
          <p:cNvPr id="3" name="AutoShape 2" descr="IMG_3797.jpg">
            <a:extLst>
              <a:ext uri="{FF2B5EF4-FFF2-40B4-BE49-F238E27FC236}">
                <a16:creationId xmlns:a16="http://schemas.microsoft.com/office/drawing/2014/main" id="{0BA6EFE4-79F4-4FFE-94FA-FCA25285C67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4" descr="IMG_3797.jpg">
            <a:extLst>
              <a:ext uri="{FF2B5EF4-FFF2-40B4-BE49-F238E27FC236}">
                <a16:creationId xmlns:a16="http://schemas.microsoft.com/office/drawing/2014/main" id="{BFB1D58D-9ED3-45AD-B979-F49F391D65EB}"/>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6" name="Picture 15">
            <a:extLst>
              <a:ext uri="{FF2B5EF4-FFF2-40B4-BE49-F238E27FC236}">
                <a16:creationId xmlns:a16="http://schemas.microsoft.com/office/drawing/2014/main" id="{56AFA691-7CBE-4041-AABA-00EE973FCDDA}"/>
              </a:ext>
            </a:extLst>
          </p:cNvPr>
          <p:cNvPicPr>
            <a:picLocks noChangeAspect="1"/>
          </p:cNvPicPr>
          <p:nvPr/>
        </p:nvPicPr>
        <p:blipFill>
          <a:blip r:embed="rId2"/>
          <a:stretch>
            <a:fillRect/>
          </a:stretch>
        </p:blipFill>
        <p:spPr>
          <a:xfrm>
            <a:off x="358066" y="2596441"/>
            <a:ext cx="5154968" cy="4115078"/>
          </a:xfrm>
          <a:prstGeom prst="rect">
            <a:avLst/>
          </a:prstGeom>
        </p:spPr>
      </p:pic>
      <p:sp>
        <p:nvSpPr>
          <p:cNvPr id="17" name="TextBox 16">
            <a:extLst>
              <a:ext uri="{FF2B5EF4-FFF2-40B4-BE49-F238E27FC236}">
                <a16:creationId xmlns:a16="http://schemas.microsoft.com/office/drawing/2014/main" id="{339DA6E9-4718-4350-98E4-D4B6B855B3F3}"/>
              </a:ext>
            </a:extLst>
          </p:cNvPr>
          <p:cNvSpPr txBox="1"/>
          <p:nvPr/>
        </p:nvSpPr>
        <p:spPr>
          <a:xfrm>
            <a:off x="4785064" y="497150"/>
            <a:ext cx="3053919" cy="707886"/>
          </a:xfrm>
          <a:prstGeom prst="rect">
            <a:avLst/>
          </a:prstGeom>
          <a:noFill/>
        </p:spPr>
        <p:txBody>
          <a:bodyPr wrap="square" rtlCol="0">
            <a:spAutoFit/>
          </a:bodyPr>
          <a:lstStyle/>
          <a:p>
            <a:r>
              <a:rPr lang="en-GB" sz="4000" b="1" dirty="0">
                <a:solidFill>
                  <a:schemeClr val="bg1"/>
                </a:solidFill>
              </a:rPr>
              <a:t>Maths</a:t>
            </a:r>
          </a:p>
        </p:txBody>
      </p:sp>
      <p:pic>
        <p:nvPicPr>
          <p:cNvPr id="2" name="Picture 1">
            <a:extLst>
              <a:ext uri="{FF2B5EF4-FFF2-40B4-BE49-F238E27FC236}">
                <a16:creationId xmlns:a16="http://schemas.microsoft.com/office/drawing/2014/main" id="{7F6751B7-B3D6-4623-A51B-E4BCF3A4EB3A}"/>
              </a:ext>
            </a:extLst>
          </p:cNvPr>
          <p:cNvPicPr>
            <a:picLocks noChangeAspect="1"/>
          </p:cNvPicPr>
          <p:nvPr/>
        </p:nvPicPr>
        <p:blipFill>
          <a:blip r:embed="rId3"/>
          <a:stretch>
            <a:fillRect/>
          </a:stretch>
        </p:blipFill>
        <p:spPr>
          <a:xfrm>
            <a:off x="6400800" y="2596440"/>
            <a:ext cx="5513034" cy="4115078"/>
          </a:xfrm>
          <a:prstGeom prst="rect">
            <a:avLst/>
          </a:prstGeom>
        </p:spPr>
      </p:pic>
    </p:spTree>
    <p:extLst>
      <p:ext uri="{BB962C8B-B14F-4D97-AF65-F5344CB8AC3E}">
        <p14:creationId xmlns:p14="http://schemas.microsoft.com/office/powerpoint/2010/main" val="3539451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B9A8A6-AF8D-462C-95CC-559421583984}"/>
              </a:ext>
            </a:extLst>
          </p:cNvPr>
          <p:cNvSpPr txBox="1"/>
          <p:nvPr/>
        </p:nvSpPr>
        <p:spPr>
          <a:xfrm>
            <a:off x="3122579" y="282102"/>
            <a:ext cx="5476672" cy="646331"/>
          </a:xfrm>
          <a:prstGeom prst="rect">
            <a:avLst/>
          </a:prstGeom>
          <a:noFill/>
        </p:spPr>
        <p:txBody>
          <a:bodyPr wrap="square" rtlCol="0">
            <a:spAutoFit/>
          </a:bodyPr>
          <a:lstStyle/>
          <a:p>
            <a:pPr algn="ctr"/>
            <a:r>
              <a:rPr lang="en-GB" sz="3600" b="1" dirty="0">
                <a:solidFill>
                  <a:schemeClr val="bg1"/>
                </a:solidFill>
              </a:rPr>
              <a:t>Religious Education</a:t>
            </a:r>
          </a:p>
        </p:txBody>
      </p:sp>
      <p:pic>
        <p:nvPicPr>
          <p:cNvPr id="3" name="Picture 2">
            <a:extLst>
              <a:ext uri="{FF2B5EF4-FFF2-40B4-BE49-F238E27FC236}">
                <a16:creationId xmlns:a16="http://schemas.microsoft.com/office/drawing/2014/main" id="{FECD2D0C-58B1-45DB-9336-DDDD24CB95C2}"/>
              </a:ext>
            </a:extLst>
          </p:cNvPr>
          <p:cNvPicPr>
            <a:picLocks noChangeAspect="1"/>
          </p:cNvPicPr>
          <p:nvPr/>
        </p:nvPicPr>
        <p:blipFill>
          <a:blip r:embed="rId2"/>
          <a:stretch>
            <a:fillRect/>
          </a:stretch>
        </p:blipFill>
        <p:spPr>
          <a:xfrm>
            <a:off x="7765914" y="1011677"/>
            <a:ext cx="3631660" cy="3015573"/>
          </a:xfrm>
          <a:prstGeom prst="rect">
            <a:avLst/>
          </a:prstGeom>
        </p:spPr>
      </p:pic>
      <p:pic>
        <p:nvPicPr>
          <p:cNvPr id="4" name="Picture 3">
            <a:extLst>
              <a:ext uri="{FF2B5EF4-FFF2-40B4-BE49-F238E27FC236}">
                <a16:creationId xmlns:a16="http://schemas.microsoft.com/office/drawing/2014/main" id="{EA03C546-EBD9-407F-A9D4-50F2A82C4838}"/>
              </a:ext>
            </a:extLst>
          </p:cNvPr>
          <p:cNvPicPr>
            <a:picLocks noChangeAspect="1"/>
          </p:cNvPicPr>
          <p:nvPr/>
        </p:nvPicPr>
        <p:blipFill>
          <a:blip r:embed="rId3"/>
          <a:stretch>
            <a:fillRect/>
          </a:stretch>
        </p:blipFill>
        <p:spPr>
          <a:xfrm>
            <a:off x="7765914" y="4287455"/>
            <a:ext cx="3631660" cy="2395448"/>
          </a:xfrm>
          <a:prstGeom prst="rect">
            <a:avLst/>
          </a:prstGeom>
        </p:spPr>
      </p:pic>
      <p:sp>
        <p:nvSpPr>
          <p:cNvPr id="6" name="TextBox 5">
            <a:extLst>
              <a:ext uri="{FF2B5EF4-FFF2-40B4-BE49-F238E27FC236}">
                <a16:creationId xmlns:a16="http://schemas.microsoft.com/office/drawing/2014/main" id="{676564A8-1DE6-46B7-B602-379F3E472D90}"/>
              </a:ext>
            </a:extLst>
          </p:cNvPr>
          <p:cNvSpPr txBox="1"/>
          <p:nvPr/>
        </p:nvSpPr>
        <p:spPr>
          <a:xfrm>
            <a:off x="291830" y="928433"/>
            <a:ext cx="7072008" cy="5970865"/>
          </a:xfrm>
          <a:prstGeom prst="rect">
            <a:avLst/>
          </a:prstGeom>
          <a:noFill/>
        </p:spPr>
        <p:txBody>
          <a:bodyPr wrap="square" rtlCol="0">
            <a:spAutoFit/>
          </a:bodyPr>
          <a:lstStyle/>
          <a:p>
            <a:r>
              <a:rPr lang="en-GB" sz="1400" b="1" dirty="0">
                <a:solidFill>
                  <a:schemeClr val="bg1"/>
                </a:solidFill>
              </a:rPr>
              <a:t>As a Catholic school, Religious Education (RE) is an important part of daily life in our Nursery. RE is taught every day and is naturally woven throughout both our indoor and outdoor provision, allowing children to develop their understanding of faith through a range of meaningful experiences.</a:t>
            </a:r>
          </a:p>
          <a:p>
            <a:endParaRPr lang="en-GB" sz="1400" b="1" dirty="0">
              <a:solidFill>
                <a:schemeClr val="bg1"/>
              </a:solidFill>
            </a:endParaRPr>
          </a:p>
          <a:p>
            <a:r>
              <a:rPr lang="en-GB" sz="1400" b="1" dirty="0">
                <a:solidFill>
                  <a:schemeClr val="bg1"/>
                </a:solidFill>
              </a:rPr>
              <a:t>We follow the RED (Religious Education Directory) framework, with a different focus and theme explored each half term. This term, our focus is Creation and Covenant, where the children will begin to explore God's creation and our relationship with God.</a:t>
            </a:r>
          </a:p>
          <a:p>
            <a:endParaRPr lang="en-GB" sz="1400" b="1" dirty="0">
              <a:solidFill>
                <a:schemeClr val="bg1"/>
              </a:solidFill>
            </a:endParaRPr>
          </a:p>
          <a:p>
            <a:r>
              <a:rPr lang="en-GB" sz="1400" b="1" dirty="0">
                <a:solidFill>
                  <a:schemeClr val="bg1"/>
                </a:solidFill>
              </a:rPr>
              <a:t>Children will learn through listening to carefully chosen Bible stories and stories shared on the interactive board. We create a special and reverent space within the classroom, with an altar set up on the carpet where we gather together to listen, talk, pray and reflect.</a:t>
            </a:r>
          </a:p>
          <a:p>
            <a:endParaRPr lang="en-GB" sz="1400" b="1" dirty="0">
              <a:solidFill>
                <a:schemeClr val="bg1"/>
              </a:solidFill>
            </a:endParaRPr>
          </a:p>
          <a:p>
            <a:r>
              <a:rPr lang="en-GB" sz="1400" b="1" dirty="0">
                <a:solidFill>
                  <a:schemeClr val="bg1"/>
                </a:solidFill>
              </a:rPr>
              <a:t>Learning will also be supported through role play, songs, prayer, discussion and practical experiences. The children will have opportunities to explore their understanding through both adult-led activities and child-initiated play.</a:t>
            </a:r>
          </a:p>
          <a:p>
            <a:r>
              <a:rPr lang="en-GB" sz="1400" b="1" dirty="0">
                <a:solidFill>
                  <a:schemeClr val="bg1"/>
                </a:solidFill>
              </a:rPr>
              <a:t>As part of our links with our parish community, we will visit our local church, Holy Trinity, throughout the year. Father Richard will also visit the children, helping them to develop an understanding of the church and the people who are part of our Catholic community.</a:t>
            </a:r>
          </a:p>
          <a:p>
            <a:endParaRPr lang="en-GB" sz="1400" b="1" dirty="0">
              <a:solidFill>
                <a:schemeClr val="bg1"/>
              </a:solidFill>
            </a:endParaRPr>
          </a:p>
          <a:p>
            <a:r>
              <a:rPr lang="en-GB" sz="1400" b="1" dirty="0">
                <a:solidFill>
                  <a:schemeClr val="bg1"/>
                </a:solidFill>
              </a:rPr>
              <a:t>All RE teaching and experiences will be reverent, nurturing and appropriate to the children's age and stage of development, enabling our youngest children to encounter and explore their faith in a joyful and meaningful way.</a:t>
            </a:r>
          </a:p>
          <a:p>
            <a:endParaRPr lang="en-GB" dirty="0"/>
          </a:p>
        </p:txBody>
      </p:sp>
    </p:spTree>
    <p:extLst>
      <p:ext uri="{BB962C8B-B14F-4D97-AF65-F5344CB8AC3E}">
        <p14:creationId xmlns:p14="http://schemas.microsoft.com/office/powerpoint/2010/main" val="5972440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7B551A-CA0F-4817-8026-C36AFC7A2DB6}"/>
              </a:ext>
            </a:extLst>
          </p:cNvPr>
          <p:cNvSpPr txBox="1"/>
          <p:nvPr/>
        </p:nvSpPr>
        <p:spPr>
          <a:xfrm>
            <a:off x="301841" y="633996"/>
            <a:ext cx="10981677" cy="1323439"/>
          </a:xfrm>
          <a:prstGeom prst="rect">
            <a:avLst/>
          </a:prstGeom>
          <a:noFill/>
        </p:spPr>
        <p:txBody>
          <a:bodyPr wrap="square" rtlCol="0">
            <a:spAutoFit/>
          </a:bodyPr>
          <a:lstStyle/>
          <a:p>
            <a:pPr algn="ctr"/>
            <a:r>
              <a:rPr lang="en-GB" sz="2800" b="1" dirty="0">
                <a:solidFill>
                  <a:schemeClr val="bg1"/>
                </a:solidFill>
              </a:rPr>
              <a:t>Read Write Inc Phonics</a:t>
            </a:r>
          </a:p>
          <a:p>
            <a:pPr algn="ctr"/>
            <a:endParaRPr lang="en-GB" sz="2800" b="1" dirty="0">
              <a:solidFill>
                <a:schemeClr val="bg1"/>
              </a:solidFill>
            </a:endParaRPr>
          </a:p>
          <a:p>
            <a:pPr algn="ctr"/>
            <a:r>
              <a:rPr lang="en-GB" sz="2400" b="1" dirty="0">
                <a:solidFill>
                  <a:schemeClr val="bg1"/>
                </a:solidFill>
              </a:rPr>
              <a:t>In the Nursery class we follow a programme called Read Write Inc.  </a:t>
            </a:r>
          </a:p>
        </p:txBody>
      </p:sp>
      <p:pic>
        <p:nvPicPr>
          <p:cNvPr id="7170" name="Picture 2" descr="RWI - Read Write Inc. | - William Reynolds">
            <a:extLst>
              <a:ext uri="{FF2B5EF4-FFF2-40B4-BE49-F238E27FC236}">
                <a16:creationId xmlns:a16="http://schemas.microsoft.com/office/drawing/2014/main" id="{E08546E4-7EBE-4BE3-9561-02165723A6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948" y="2336956"/>
            <a:ext cx="2601808" cy="36288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AE05004-70DE-4F5B-B398-2D7C7773AE0F}"/>
              </a:ext>
            </a:extLst>
          </p:cNvPr>
          <p:cNvSpPr txBox="1"/>
          <p:nvPr/>
        </p:nvSpPr>
        <p:spPr>
          <a:xfrm>
            <a:off x="3977196" y="3036163"/>
            <a:ext cx="6116715" cy="830997"/>
          </a:xfrm>
          <a:prstGeom prst="rect">
            <a:avLst/>
          </a:prstGeom>
          <a:noFill/>
        </p:spPr>
        <p:txBody>
          <a:bodyPr wrap="square" rtlCol="0">
            <a:spAutoFit/>
          </a:bodyPr>
          <a:lstStyle/>
          <a:p>
            <a:r>
              <a:rPr lang="en-GB" sz="2400" b="1" dirty="0">
                <a:solidFill>
                  <a:schemeClr val="bg1"/>
                </a:solidFill>
              </a:rPr>
              <a:t>We will teach 1 sound a week and will start in Autumn 2 after Phase 1 phonics.</a:t>
            </a:r>
          </a:p>
        </p:txBody>
      </p:sp>
      <p:sp>
        <p:nvSpPr>
          <p:cNvPr id="5" name="TextBox 4">
            <a:extLst>
              <a:ext uri="{FF2B5EF4-FFF2-40B4-BE49-F238E27FC236}">
                <a16:creationId xmlns:a16="http://schemas.microsoft.com/office/drawing/2014/main" id="{ECD1AEF8-03F7-495D-822B-3B210E90253F}"/>
              </a:ext>
            </a:extLst>
          </p:cNvPr>
          <p:cNvSpPr txBox="1"/>
          <p:nvPr/>
        </p:nvSpPr>
        <p:spPr>
          <a:xfrm>
            <a:off x="4509855" y="5015488"/>
            <a:ext cx="6631619" cy="830997"/>
          </a:xfrm>
          <a:prstGeom prst="rect">
            <a:avLst/>
          </a:prstGeom>
          <a:noFill/>
        </p:spPr>
        <p:txBody>
          <a:bodyPr wrap="square" rtlCol="0">
            <a:spAutoFit/>
          </a:bodyPr>
          <a:lstStyle/>
          <a:p>
            <a:r>
              <a:rPr lang="en-GB" sz="2400" dirty="0">
                <a:solidFill>
                  <a:srgbClr val="0070C0"/>
                </a:solidFill>
              </a:rPr>
              <a:t>https://www.youtube.com/watch?v=pdBCtI3G1Lc</a:t>
            </a:r>
          </a:p>
        </p:txBody>
      </p:sp>
    </p:spTree>
    <p:extLst>
      <p:ext uri="{BB962C8B-B14F-4D97-AF65-F5344CB8AC3E}">
        <p14:creationId xmlns:p14="http://schemas.microsoft.com/office/powerpoint/2010/main" val="11727463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omework | The SGS Academy Trust">
            <a:extLst>
              <a:ext uri="{FF2B5EF4-FFF2-40B4-BE49-F238E27FC236}">
                <a16:creationId xmlns:a16="http://schemas.microsoft.com/office/drawing/2014/main" id="{9C752C2F-37FB-E50F-CA86-1B5E209F31F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4081"/>
          <a:stretch/>
        </p:blipFill>
        <p:spPr bwMode="auto">
          <a:xfrm>
            <a:off x="3426781" y="213064"/>
            <a:ext cx="4814656" cy="1200735"/>
          </a:xfrm>
          <a:custGeom>
            <a:avLst/>
            <a:gdLst/>
            <a:ahLst/>
            <a:cxnLst/>
            <a:rect l="l" t="t" r="r" b="b"/>
            <a:pathLst>
              <a:path w="8542682" h="2130473">
                <a:moveTo>
                  <a:pt x="986689" y="0"/>
                </a:moveTo>
                <a:lnTo>
                  <a:pt x="8542682" y="0"/>
                </a:lnTo>
                <a:lnTo>
                  <a:pt x="8542682" y="2130473"/>
                </a:lnTo>
                <a:lnTo>
                  <a:pt x="0" y="2130473"/>
                </a:lnTo>
                <a:close/>
              </a:path>
            </a:pathLst>
          </a:cu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F490199-C65C-4C5F-9E49-6A8123381C47}"/>
              </a:ext>
            </a:extLst>
          </p:cNvPr>
          <p:cNvSpPr/>
          <p:nvPr/>
        </p:nvSpPr>
        <p:spPr>
          <a:xfrm>
            <a:off x="450395" y="1884792"/>
            <a:ext cx="11605479" cy="382477"/>
          </a:xfrm>
          <a:prstGeom prst="rect">
            <a:avLst/>
          </a:prstGeom>
        </p:spPr>
        <p:txBody>
          <a:bodyPr wrap="square">
            <a:spAutoFit/>
          </a:bodyPr>
          <a:lstStyle/>
          <a:p>
            <a:pPr>
              <a:lnSpc>
                <a:spcPct val="115000"/>
              </a:lnSpc>
              <a:spcAft>
                <a:spcPts val="1000"/>
              </a:spcAft>
            </a:pPr>
            <a:r>
              <a:rPr lang="en-GB" dirty="0">
                <a:solidFill>
                  <a:schemeClr val="bg1"/>
                </a:solidFill>
                <a:latin typeface="+mj-lt"/>
                <a:ea typeface="Calibri" panose="020F0502020204030204" pitchFamily="34" charset="0"/>
                <a:cs typeface="Times New Roman" panose="02020603050405020304" pitchFamily="18" charset="0"/>
              </a:rPr>
              <a:t>Children will be giving homework on Friday’s which will need to be returned on Monday morning. </a:t>
            </a:r>
          </a:p>
        </p:txBody>
      </p:sp>
      <p:pic>
        <p:nvPicPr>
          <p:cNvPr id="6146" name="Picture 2" descr="Name Tracing Practice - Original Preview">
            <a:extLst>
              <a:ext uri="{FF2B5EF4-FFF2-40B4-BE49-F238E27FC236}">
                <a16:creationId xmlns:a16="http://schemas.microsoft.com/office/drawing/2014/main" id="{4EB8AD66-0BA5-485A-9D92-E8EB3919EA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8305" y="2685732"/>
            <a:ext cx="3283998" cy="328399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Name Tracing Practice - Original Preview">
            <a:extLst>
              <a:ext uri="{FF2B5EF4-FFF2-40B4-BE49-F238E27FC236}">
                <a16:creationId xmlns:a16="http://schemas.microsoft.com/office/drawing/2014/main" id="{A43C871C-000C-4BAD-A5CC-725D596060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79689" y="2751339"/>
            <a:ext cx="3018408" cy="3218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9650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7BD7326-FFAA-4B87-9E1A-F78EDF72D321}"/>
              </a:ext>
            </a:extLst>
          </p:cNvPr>
          <p:cNvSpPr/>
          <p:nvPr/>
        </p:nvSpPr>
        <p:spPr>
          <a:xfrm>
            <a:off x="3047999" y="88777"/>
            <a:ext cx="7099177" cy="707886"/>
          </a:xfrm>
          <a:prstGeom prst="rect">
            <a:avLst/>
          </a:prstGeom>
        </p:spPr>
        <p:txBody>
          <a:bodyPr wrap="square">
            <a:spAutoFit/>
          </a:bodyPr>
          <a:lstStyle/>
          <a:p>
            <a:r>
              <a:rPr lang="en-GB" sz="4000" b="1" dirty="0">
                <a:solidFill>
                  <a:schemeClr val="bg1"/>
                </a:solidFill>
              </a:rPr>
              <a:t>Extra curricular activities</a:t>
            </a:r>
            <a:endParaRPr lang="en-GB" b="1" dirty="0"/>
          </a:p>
        </p:txBody>
      </p:sp>
      <p:sp>
        <p:nvSpPr>
          <p:cNvPr id="3" name="TextBox 2">
            <a:extLst>
              <a:ext uri="{FF2B5EF4-FFF2-40B4-BE49-F238E27FC236}">
                <a16:creationId xmlns:a16="http://schemas.microsoft.com/office/drawing/2014/main" id="{9EC839D4-1B5D-4DD5-995E-935EF263B5E6}"/>
              </a:ext>
            </a:extLst>
          </p:cNvPr>
          <p:cNvSpPr txBox="1"/>
          <p:nvPr/>
        </p:nvSpPr>
        <p:spPr>
          <a:xfrm>
            <a:off x="318152" y="796663"/>
            <a:ext cx="11555696" cy="4610055"/>
          </a:xfrm>
          <a:prstGeom prst="rect">
            <a:avLst/>
          </a:prstGeom>
        </p:spPr>
        <p:txBody>
          <a:bodyPr vert="horz" lIns="91440" tIns="45720" rIns="91440" bIns="45720" rtlCol="0" anchor="t">
            <a:noAutofit/>
          </a:bodyPr>
          <a:lstStyle/>
          <a:p>
            <a:pPr>
              <a:lnSpc>
                <a:spcPct val="90000"/>
              </a:lnSpc>
              <a:spcAft>
                <a:spcPts val="600"/>
              </a:spcAft>
            </a:pPr>
            <a:endParaRPr lang="en-US" b="1" dirty="0">
              <a:solidFill>
                <a:schemeClr val="bg1"/>
              </a:solidFill>
            </a:endParaRPr>
          </a:p>
          <a:p>
            <a:pPr indent="-228600">
              <a:lnSpc>
                <a:spcPct val="90000"/>
              </a:lnSpc>
              <a:spcAft>
                <a:spcPts val="600"/>
              </a:spcAft>
              <a:buFont typeface="Arial" panose="020B0604020202020204" pitchFamily="34" charset="0"/>
              <a:buChar char="•"/>
            </a:pPr>
            <a:endParaRPr lang="en-US" dirty="0">
              <a:solidFill>
                <a:schemeClr val="bg1"/>
              </a:solidFill>
            </a:endParaRPr>
          </a:p>
          <a:p>
            <a:pPr indent="-228600">
              <a:lnSpc>
                <a:spcPct val="90000"/>
              </a:lnSpc>
              <a:spcAft>
                <a:spcPts val="600"/>
              </a:spcAft>
              <a:buFont typeface="Arial" panose="020B0604020202020204" pitchFamily="34" charset="0"/>
              <a:buChar char="•"/>
            </a:pPr>
            <a:r>
              <a:rPr lang="en-US" sz="2800" b="1" dirty="0">
                <a:solidFill>
                  <a:schemeClr val="bg1"/>
                </a:solidFill>
              </a:rPr>
              <a:t>Music</a:t>
            </a:r>
          </a:p>
          <a:p>
            <a:pPr indent="-228600">
              <a:lnSpc>
                <a:spcPct val="90000"/>
              </a:lnSpc>
              <a:spcAft>
                <a:spcPts val="600"/>
              </a:spcAft>
              <a:buFont typeface="Arial" panose="020B0604020202020204" pitchFamily="34" charset="0"/>
              <a:buChar char="•"/>
            </a:pPr>
            <a:endParaRPr lang="en-US" dirty="0">
              <a:solidFill>
                <a:schemeClr val="bg1"/>
              </a:solidFill>
            </a:endParaRPr>
          </a:p>
          <a:p>
            <a:pPr marL="285750" indent="-285750">
              <a:lnSpc>
                <a:spcPct val="90000"/>
              </a:lnSpc>
              <a:spcAft>
                <a:spcPts val="600"/>
              </a:spcAft>
              <a:buFont typeface="Arial" panose="020B0604020202020204" pitchFamily="34" charset="0"/>
              <a:buChar char="•"/>
            </a:pPr>
            <a:r>
              <a:rPr lang="en-US" sz="2400" b="1" dirty="0">
                <a:solidFill>
                  <a:schemeClr val="bg1"/>
                </a:solidFill>
              </a:rPr>
              <a:t>PE </a:t>
            </a:r>
          </a:p>
          <a:p>
            <a:pPr>
              <a:lnSpc>
                <a:spcPct val="90000"/>
              </a:lnSpc>
              <a:spcAft>
                <a:spcPts val="600"/>
              </a:spcAft>
            </a:pPr>
            <a:endParaRPr lang="en-US" dirty="0">
              <a:solidFill>
                <a:schemeClr val="bg1"/>
              </a:solidFill>
            </a:endParaRPr>
          </a:p>
          <a:p>
            <a:pPr>
              <a:lnSpc>
                <a:spcPct val="90000"/>
              </a:lnSpc>
              <a:spcAft>
                <a:spcPts val="600"/>
              </a:spcAft>
            </a:pPr>
            <a:r>
              <a:rPr lang="en-US" dirty="0">
                <a:solidFill>
                  <a:schemeClr val="bg1"/>
                </a:solidFill>
              </a:rPr>
              <a:t>  </a:t>
            </a:r>
          </a:p>
          <a:p>
            <a:pPr indent="-228600">
              <a:lnSpc>
                <a:spcPct val="90000"/>
              </a:lnSpc>
              <a:spcAft>
                <a:spcPts val="600"/>
              </a:spcAft>
              <a:buFont typeface="Arial" panose="020B0604020202020204" pitchFamily="34" charset="0"/>
              <a:buChar char="•"/>
            </a:pPr>
            <a:endParaRPr lang="en-US" dirty="0">
              <a:solidFill>
                <a:schemeClr val="bg1"/>
              </a:solidFill>
            </a:endParaRPr>
          </a:p>
        </p:txBody>
      </p:sp>
      <p:pic>
        <p:nvPicPr>
          <p:cNvPr id="6146" name="Picture 2" descr="75,400+ Music Clipart Illustrations, Royalty-Free Vector Graphics &amp; Clip Art  - iStock | Country music clipart">
            <a:extLst>
              <a:ext uri="{FF2B5EF4-FFF2-40B4-BE49-F238E27FC236}">
                <a16:creationId xmlns:a16="http://schemas.microsoft.com/office/drawing/2014/main" id="{051EC18A-D3BF-44E1-AC0B-B212EDA227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86" t="16621" r="18794" b="14883"/>
          <a:stretch/>
        </p:blipFill>
        <p:spPr bwMode="auto">
          <a:xfrm>
            <a:off x="3829305" y="4150142"/>
            <a:ext cx="1949985" cy="146795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Gymnastics Clipart-young girl practicing Gymnastics on Balance Beam Clipart">
            <a:extLst>
              <a:ext uri="{FF2B5EF4-FFF2-40B4-BE49-F238E27FC236}">
                <a16:creationId xmlns:a16="http://schemas.microsoft.com/office/drawing/2014/main" id="{FBD676C1-2EBB-4775-ABAC-33314A1188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369" y="3527092"/>
            <a:ext cx="1838325" cy="24860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59126E1-8197-464A-802A-368C31DF1A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a:off x="8546821" y="805649"/>
            <a:ext cx="3512255" cy="2623351"/>
          </a:xfrm>
          <a:prstGeom prst="rect">
            <a:avLst/>
          </a:prstGeom>
        </p:spPr>
      </p:pic>
      <p:pic>
        <p:nvPicPr>
          <p:cNvPr id="7" name="Picture 6">
            <a:extLst>
              <a:ext uri="{FF2B5EF4-FFF2-40B4-BE49-F238E27FC236}">
                <a16:creationId xmlns:a16="http://schemas.microsoft.com/office/drawing/2014/main" id="{EC614FC7-6622-4694-83E9-91CA728F0DF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6521779" y="3687719"/>
            <a:ext cx="3625397" cy="2707858"/>
          </a:xfrm>
          <a:prstGeom prst="rect">
            <a:avLst/>
          </a:prstGeom>
        </p:spPr>
      </p:pic>
    </p:spTree>
    <p:extLst>
      <p:ext uri="{BB962C8B-B14F-4D97-AF65-F5344CB8AC3E}">
        <p14:creationId xmlns:p14="http://schemas.microsoft.com/office/powerpoint/2010/main" val="2192881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CFA900F-4F23-4EED-90FF-21A1C236C564}"/>
              </a:ext>
            </a:extLst>
          </p:cNvPr>
          <p:cNvSpPr txBox="1"/>
          <p:nvPr/>
        </p:nvSpPr>
        <p:spPr>
          <a:xfrm>
            <a:off x="2654423" y="355107"/>
            <a:ext cx="6569476" cy="584775"/>
          </a:xfrm>
          <a:prstGeom prst="rect">
            <a:avLst/>
          </a:prstGeom>
          <a:noFill/>
        </p:spPr>
        <p:txBody>
          <a:bodyPr wrap="square" rtlCol="0">
            <a:spAutoFit/>
          </a:bodyPr>
          <a:lstStyle/>
          <a:p>
            <a:pPr algn="ctr"/>
            <a:r>
              <a:rPr lang="en-GB" sz="3200" b="1" dirty="0">
                <a:solidFill>
                  <a:schemeClr val="bg1"/>
                </a:solidFill>
              </a:rPr>
              <a:t>Cooking in Nursery</a:t>
            </a:r>
          </a:p>
        </p:txBody>
      </p:sp>
      <p:sp>
        <p:nvSpPr>
          <p:cNvPr id="3" name="TextBox 2">
            <a:extLst>
              <a:ext uri="{FF2B5EF4-FFF2-40B4-BE49-F238E27FC236}">
                <a16:creationId xmlns:a16="http://schemas.microsoft.com/office/drawing/2014/main" id="{3B327680-BA28-4212-BE3A-7F07800673B3}"/>
              </a:ext>
            </a:extLst>
          </p:cNvPr>
          <p:cNvSpPr txBox="1"/>
          <p:nvPr/>
        </p:nvSpPr>
        <p:spPr>
          <a:xfrm>
            <a:off x="1003177" y="1296140"/>
            <a:ext cx="10324730" cy="1323439"/>
          </a:xfrm>
          <a:prstGeom prst="rect">
            <a:avLst/>
          </a:prstGeom>
          <a:noFill/>
        </p:spPr>
        <p:txBody>
          <a:bodyPr wrap="square" rtlCol="0">
            <a:spAutoFit/>
          </a:bodyPr>
          <a:lstStyle/>
          <a:p>
            <a:r>
              <a:rPr lang="en-GB" sz="2000" b="1" dirty="0">
                <a:solidFill>
                  <a:schemeClr val="bg1"/>
                </a:solidFill>
              </a:rPr>
              <a:t>In nursery the children participate in cooking. This will be each Friday and will relate to the theme/topic the children are learning. We ask for £5 every half term per child to contribute towards this, this can be paid using the school gateway app.</a:t>
            </a:r>
          </a:p>
        </p:txBody>
      </p:sp>
      <p:pic>
        <p:nvPicPr>
          <p:cNvPr id="12290" name="Picture 2" descr="School Gateway App - Woodlands Academy ...">
            <a:extLst>
              <a:ext uri="{FF2B5EF4-FFF2-40B4-BE49-F238E27FC236}">
                <a16:creationId xmlns:a16="http://schemas.microsoft.com/office/drawing/2014/main" id="{09FC3E83-3425-4FE4-AA3D-E240A5A057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1387" y="2948497"/>
            <a:ext cx="228600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School Gateway - The App for Parents to Interact With Their School">
            <a:extLst>
              <a:ext uri="{FF2B5EF4-FFF2-40B4-BE49-F238E27FC236}">
                <a16:creationId xmlns:a16="http://schemas.microsoft.com/office/drawing/2014/main" id="{39706909-C793-4614-BD31-912ED21786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8724" y="3078859"/>
            <a:ext cx="2773625" cy="3424034"/>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kids: Rainbow Fish Cupcakes ...">
            <a:extLst>
              <a:ext uri="{FF2B5EF4-FFF2-40B4-BE49-F238E27FC236}">
                <a16:creationId xmlns:a16="http://schemas.microsoft.com/office/drawing/2014/main" id="{27EE09CE-35C6-4058-A1D1-662672C770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53686" y="2484361"/>
            <a:ext cx="2133600"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Storytime Chefs : Rainbow Fish Pizzas ...">
            <a:extLst>
              <a:ext uri="{FF2B5EF4-FFF2-40B4-BE49-F238E27FC236}">
                <a16:creationId xmlns:a16="http://schemas.microsoft.com/office/drawing/2014/main" id="{B6E65B21-97A2-49E0-9AE5-AA8EFF19FA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75207" y="4790876"/>
            <a:ext cx="2552700" cy="179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9652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490199-C65C-4C5F-9E49-6A8123381C47}"/>
              </a:ext>
            </a:extLst>
          </p:cNvPr>
          <p:cNvSpPr/>
          <p:nvPr/>
        </p:nvSpPr>
        <p:spPr>
          <a:xfrm>
            <a:off x="450395" y="1884792"/>
            <a:ext cx="8513991" cy="3125279"/>
          </a:xfrm>
          <a:prstGeom prst="rect">
            <a:avLst/>
          </a:prstGeom>
        </p:spPr>
        <p:txBody>
          <a:bodyPr wrap="square">
            <a:spAutoFit/>
          </a:bodyPr>
          <a:lstStyle/>
          <a:p>
            <a:pPr>
              <a:lnSpc>
                <a:spcPct val="115000"/>
              </a:lnSpc>
              <a:spcAft>
                <a:spcPts val="1000"/>
              </a:spcAft>
            </a:pPr>
            <a:r>
              <a:rPr lang="en-GB" b="1" dirty="0">
                <a:solidFill>
                  <a:schemeClr val="bg1"/>
                </a:solidFill>
                <a:latin typeface="+mj-lt"/>
                <a:ea typeface="Calibri" panose="020F0502020204030204" pitchFamily="34" charset="0"/>
                <a:cs typeface="Times New Roman" panose="02020603050405020304" pitchFamily="18" charset="0"/>
              </a:rPr>
              <a:t>Behaviour Policy </a:t>
            </a:r>
            <a:r>
              <a:rPr lang="en-GB" b="1" dirty="0">
                <a:solidFill>
                  <a:schemeClr val="bg1"/>
                </a:solidFill>
                <a:latin typeface="+mj-lt"/>
              </a:rPr>
              <a:t>Aims:</a:t>
            </a:r>
          </a:p>
          <a:p>
            <a:pPr>
              <a:lnSpc>
                <a:spcPct val="115000"/>
              </a:lnSpc>
              <a:spcAft>
                <a:spcPts val="1000"/>
              </a:spcAft>
            </a:pPr>
            <a:endParaRPr lang="en-GB" b="1" dirty="0">
              <a:solidFill>
                <a:schemeClr val="bg1"/>
              </a:solidFill>
              <a:latin typeface="+mj-lt"/>
            </a:endParaRPr>
          </a:p>
          <a:p>
            <a:pPr marL="285750" indent="-285750">
              <a:lnSpc>
                <a:spcPct val="115000"/>
              </a:lnSpc>
              <a:spcAft>
                <a:spcPts val="1000"/>
              </a:spcAft>
              <a:buFont typeface="Arial" panose="020B0604020202020204" pitchFamily="34" charset="0"/>
              <a:buChar char="•"/>
            </a:pPr>
            <a:r>
              <a:rPr lang="en-GB" dirty="0">
                <a:solidFill>
                  <a:schemeClr val="bg1"/>
                </a:solidFill>
                <a:latin typeface="+mj-lt"/>
              </a:rPr>
              <a:t>Create a positive culture that promotes excellent behaviour, ensuring that all pupils have the opportunity to learn in a calm, safe and supportive environment.</a:t>
            </a:r>
          </a:p>
          <a:p>
            <a:pPr marL="285750" indent="-285750">
              <a:lnSpc>
                <a:spcPct val="115000"/>
              </a:lnSpc>
              <a:spcAft>
                <a:spcPts val="1000"/>
              </a:spcAft>
              <a:buFont typeface="Arial" panose="020B0604020202020204" pitchFamily="34" charset="0"/>
              <a:buChar char="•"/>
            </a:pPr>
            <a:r>
              <a:rPr lang="en-GB" dirty="0">
                <a:solidFill>
                  <a:schemeClr val="bg1"/>
                </a:solidFill>
                <a:latin typeface="+mj-lt"/>
              </a:rPr>
              <a:t>Establish a whole-school approach to maintaining high standards of behaviour that reflect the values of the school.</a:t>
            </a:r>
          </a:p>
          <a:p>
            <a:pPr>
              <a:lnSpc>
                <a:spcPct val="115000"/>
              </a:lnSpc>
              <a:spcAft>
                <a:spcPts val="1000"/>
              </a:spcAft>
            </a:pPr>
            <a:r>
              <a:rPr lang="en-GB" b="1" dirty="0">
                <a:solidFill>
                  <a:schemeClr val="bg1"/>
                </a:solidFill>
                <a:latin typeface="+mj-lt"/>
                <a:ea typeface="Calibri" panose="020F0502020204030204" pitchFamily="34" charset="0"/>
                <a:cs typeface="Times New Roman" panose="02020603050405020304" pitchFamily="18" charset="0"/>
              </a:rPr>
              <a:t>Dojo points</a:t>
            </a:r>
          </a:p>
        </p:txBody>
      </p:sp>
      <p:pic>
        <p:nvPicPr>
          <p:cNvPr id="2" name="Picture 2" descr="7 ways to conquer classroom behaviour | Eteach">
            <a:extLst>
              <a:ext uri="{FF2B5EF4-FFF2-40B4-BE49-F238E27FC236}">
                <a16:creationId xmlns:a16="http://schemas.microsoft.com/office/drawing/2014/main" id="{976A314C-F92C-4BBF-A4FE-D7074C54588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048217" y="112060"/>
            <a:ext cx="4095565" cy="117000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D4260721-BF9F-4474-942C-7DB27719A3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1436" t="9320" r="25506"/>
          <a:stretch/>
        </p:blipFill>
        <p:spPr bwMode="auto">
          <a:xfrm>
            <a:off x="9090734" y="417250"/>
            <a:ext cx="2237173" cy="62188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DE4F0AFC-7AE9-40D3-BD5B-FFADF0525030}"/>
              </a:ext>
            </a:extLst>
          </p:cNvPr>
          <p:cNvPicPr>
            <a:picLocks noChangeAspect="1"/>
          </p:cNvPicPr>
          <p:nvPr/>
        </p:nvPicPr>
        <p:blipFill>
          <a:blip r:embed="rId4"/>
          <a:stretch>
            <a:fillRect/>
          </a:stretch>
        </p:blipFill>
        <p:spPr>
          <a:xfrm>
            <a:off x="5719863" y="4861068"/>
            <a:ext cx="3030977" cy="1774990"/>
          </a:xfrm>
          <a:prstGeom prst="rect">
            <a:avLst/>
          </a:prstGeom>
        </p:spPr>
      </p:pic>
      <p:sp>
        <p:nvSpPr>
          <p:cNvPr id="5" name="TextBox 4">
            <a:extLst>
              <a:ext uri="{FF2B5EF4-FFF2-40B4-BE49-F238E27FC236}">
                <a16:creationId xmlns:a16="http://schemas.microsoft.com/office/drawing/2014/main" id="{CBCCC9DC-38F0-466A-9EB6-2E44ADC398D1}"/>
              </a:ext>
            </a:extLst>
          </p:cNvPr>
          <p:cNvSpPr txBox="1"/>
          <p:nvPr/>
        </p:nvSpPr>
        <p:spPr>
          <a:xfrm>
            <a:off x="324047" y="5010071"/>
            <a:ext cx="4782974" cy="1815882"/>
          </a:xfrm>
          <a:prstGeom prst="rect">
            <a:avLst/>
          </a:prstGeom>
          <a:noFill/>
        </p:spPr>
        <p:txBody>
          <a:bodyPr wrap="square" rtlCol="0">
            <a:spAutoFit/>
          </a:bodyPr>
          <a:lstStyle/>
          <a:p>
            <a:r>
              <a:rPr lang="en-GB" sz="1400" b="1" dirty="0">
                <a:solidFill>
                  <a:schemeClr val="bg1"/>
                </a:solidFill>
              </a:rPr>
              <a:t>Dojo Points</a:t>
            </a:r>
            <a:r>
              <a:rPr lang="en-GB" sz="1400" dirty="0">
                <a:solidFill>
                  <a:schemeClr val="bg1"/>
                </a:solidFill>
              </a:rPr>
              <a:t> are used to encourage and recognise positive behaviour and learning in our Nursery class. Children can earn points for things such as being kind and helpful, listening well, joining in activities, showing good manners, trying their best, and making positive choices. The points help children develop confidence, independence and a positive attitude towards learning.</a:t>
            </a:r>
          </a:p>
        </p:txBody>
      </p:sp>
    </p:spTree>
    <p:extLst>
      <p:ext uri="{BB962C8B-B14F-4D97-AF65-F5344CB8AC3E}">
        <p14:creationId xmlns:p14="http://schemas.microsoft.com/office/powerpoint/2010/main" val="280915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78E1CA-DEE9-4012-86CB-7C108010972D}"/>
              </a:ext>
            </a:extLst>
          </p:cNvPr>
          <p:cNvSpPr txBox="1"/>
          <p:nvPr/>
        </p:nvSpPr>
        <p:spPr>
          <a:xfrm>
            <a:off x="3657600" y="559294"/>
            <a:ext cx="3941685" cy="769441"/>
          </a:xfrm>
          <a:prstGeom prst="rect">
            <a:avLst/>
          </a:prstGeom>
          <a:noFill/>
        </p:spPr>
        <p:txBody>
          <a:bodyPr wrap="square" rtlCol="0">
            <a:spAutoFit/>
          </a:bodyPr>
          <a:lstStyle/>
          <a:p>
            <a:pPr algn="ctr"/>
            <a:r>
              <a:rPr lang="en-GB" sz="4400" b="1" dirty="0">
                <a:solidFill>
                  <a:schemeClr val="bg1"/>
                </a:solidFill>
              </a:rPr>
              <a:t>Topic</a:t>
            </a:r>
          </a:p>
        </p:txBody>
      </p:sp>
      <p:sp>
        <p:nvSpPr>
          <p:cNvPr id="3" name="TextBox 2">
            <a:extLst>
              <a:ext uri="{FF2B5EF4-FFF2-40B4-BE49-F238E27FC236}">
                <a16:creationId xmlns:a16="http://schemas.microsoft.com/office/drawing/2014/main" id="{8F65873C-9358-4EAA-ACBA-8A16DEECE275}"/>
              </a:ext>
            </a:extLst>
          </p:cNvPr>
          <p:cNvSpPr txBox="1"/>
          <p:nvPr/>
        </p:nvSpPr>
        <p:spPr>
          <a:xfrm>
            <a:off x="674703" y="2041864"/>
            <a:ext cx="10715347" cy="3046988"/>
          </a:xfrm>
          <a:prstGeom prst="rect">
            <a:avLst/>
          </a:prstGeom>
          <a:noFill/>
        </p:spPr>
        <p:txBody>
          <a:bodyPr wrap="square" rtlCol="0">
            <a:spAutoFit/>
          </a:bodyPr>
          <a:lstStyle/>
          <a:p>
            <a:r>
              <a:rPr lang="en-GB" sz="2400" b="1" dirty="0">
                <a:solidFill>
                  <a:schemeClr val="bg1"/>
                </a:solidFill>
              </a:rPr>
              <a:t>The topic for this half term is ‘All about me’. Please can you email the school office a picture of your child and a small blurb of your child’s heritage and languages they speak. This will be added to our topic board in the classroom. Email: admin@stmarysrc.lbhf.sch.uk</a:t>
            </a:r>
          </a:p>
          <a:p>
            <a:endParaRPr lang="en-GB" sz="2400" b="1" dirty="0">
              <a:solidFill>
                <a:schemeClr val="bg1"/>
              </a:solidFill>
            </a:endParaRPr>
          </a:p>
          <a:p>
            <a:r>
              <a:rPr lang="en-GB" sz="2400" b="1" dirty="0">
                <a:solidFill>
                  <a:schemeClr val="bg1"/>
                </a:solidFill>
              </a:rPr>
              <a:t>We would also love to have parents volunteer to read a story to the children in different languages throughout the school year.</a:t>
            </a:r>
          </a:p>
          <a:p>
            <a:endParaRPr lang="en-GB" sz="2400" b="1" dirty="0">
              <a:solidFill>
                <a:schemeClr val="bg1"/>
              </a:solidFill>
            </a:endParaRPr>
          </a:p>
        </p:txBody>
      </p:sp>
      <p:pic>
        <p:nvPicPr>
          <p:cNvPr id="4" name="Picture 3">
            <a:extLst>
              <a:ext uri="{FF2B5EF4-FFF2-40B4-BE49-F238E27FC236}">
                <a16:creationId xmlns:a16="http://schemas.microsoft.com/office/drawing/2014/main" id="{60F4E53D-757A-4B68-BC36-F719674762CE}"/>
              </a:ext>
            </a:extLst>
          </p:cNvPr>
          <p:cNvPicPr>
            <a:picLocks noChangeAspect="1"/>
          </p:cNvPicPr>
          <p:nvPr/>
        </p:nvPicPr>
        <p:blipFill>
          <a:blip r:embed="rId2"/>
          <a:stretch>
            <a:fillRect/>
          </a:stretch>
        </p:blipFill>
        <p:spPr>
          <a:xfrm>
            <a:off x="9622276" y="4591455"/>
            <a:ext cx="2070371" cy="1994171"/>
          </a:xfrm>
          <a:prstGeom prst="rect">
            <a:avLst/>
          </a:prstGeom>
        </p:spPr>
      </p:pic>
    </p:spTree>
    <p:extLst>
      <p:ext uri="{BB962C8B-B14F-4D97-AF65-F5344CB8AC3E}">
        <p14:creationId xmlns:p14="http://schemas.microsoft.com/office/powerpoint/2010/main" val="118849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C492CF-7018-4550-94D2-2D329A1D0FE7}"/>
              </a:ext>
            </a:extLst>
          </p:cNvPr>
          <p:cNvSpPr txBox="1"/>
          <p:nvPr/>
        </p:nvSpPr>
        <p:spPr>
          <a:xfrm>
            <a:off x="4270160" y="452761"/>
            <a:ext cx="5637320" cy="707886"/>
          </a:xfrm>
          <a:prstGeom prst="rect">
            <a:avLst/>
          </a:prstGeom>
          <a:noFill/>
        </p:spPr>
        <p:txBody>
          <a:bodyPr wrap="square" rtlCol="0">
            <a:spAutoFit/>
          </a:bodyPr>
          <a:lstStyle/>
          <a:p>
            <a:r>
              <a:rPr lang="en-GB" sz="4000" b="1" dirty="0">
                <a:solidFill>
                  <a:schemeClr val="bg1"/>
                </a:solidFill>
              </a:rPr>
              <a:t>Donations</a:t>
            </a:r>
          </a:p>
        </p:txBody>
      </p:sp>
      <p:sp>
        <p:nvSpPr>
          <p:cNvPr id="3" name="TextBox 2">
            <a:extLst>
              <a:ext uri="{FF2B5EF4-FFF2-40B4-BE49-F238E27FC236}">
                <a16:creationId xmlns:a16="http://schemas.microsoft.com/office/drawing/2014/main" id="{DDBA6064-59E1-492D-A034-7C264121E090}"/>
              </a:ext>
            </a:extLst>
          </p:cNvPr>
          <p:cNvSpPr txBox="1"/>
          <p:nvPr/>
        </p:nvSpPr>
        <p:spPr>
          <a:xfrm>
            <a:off x="727969" y="1589103"/>
            <a:ext cx="10946167" cy="954107"/>
          </a:xfrm>
          <a:prstGeom prst="rect">
            <a:avLst/>
          </a:prstGeom>
          <a:noFill/>
        </p:spPr>
        <p:txBody>
          <a:bodyPr wrap="square" rtlCol="0">
            <a:spAutoFit/>
          </a:bodyPr>
          <a:lstStyle/>
          <a:p>
            <a:pPr algn="ctr"/>
            <a:r>
              <a:rPr lang="en-GB" sz="2800" b="1" dirty="0">
                <a:solidFill>
                  <a:schemeClr val="bg1"/>
                </a:solidFill>
              </a:rPr>
              <a:t>In Nursery we are always looking for donations, every little helps. We thank you in advance!</a:t>
            </a:r>
          </a:p>
        </p:txBody>
      </p:sp>
      <p:pic>
        <p:nvPicPr>
          <p:cNvPr id="9218" name="Picture 2" descr="Plastic Bags ...">
            <a:extLst>
              <a:ext uri="{FF2B5EF4-FFF2-40B4-BE49-F238E27FC236}">
                <a16:creationId xmlns:a16="http://schemas.microsoft.com/office/drawing/2014/main" id="{34B73F0F-9BF6-4646-866F-D439898187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639" y="2647950"/>
            <a:ext cx="2914650" cy="15621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Baby Dreams Soft Baby Wipes Sensitive ...">
            <a:extLst>
              <a:ext uri="{FF2B5EF4-FFF2-40B4-BE49-F238E27FC236}">
                <a16:creationId xmlns:a16="http://schemas.microsoft.com/office/drawing/2014/main" id="{B28C4144-37D7-40C1-A2B1-626532C4CE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8065" y="3429000"/>
            <a:ext cx="2143125" cy="1562100"/>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tton Wool Balls 100% pure cotton ...">
            <a:extLst>
              <a:ext uri="{FF2B5EF4-FFF2-40B4-BE49-F238E27FC236}">
                <a16:creationId xmlns:a16="http://schemas.microsoft.com/office/drawing/2014/main" id="{2043B557-078B-4B81-8A50-CD07E55CCBE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64966" y="264795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9224" name="Picture 8" descr="pans | in Southampton, Hampshire | Gumtree">
            <a:extLst>
              <a:ext uri="{FF2B5EF4-FFF2-40B4-BE49-F238E27FC236}">
                <a16:creationId xmlns:a16="http://schemas.microsoft.com/office/drawing/2014/main" id="{D78D5F0B-603E-4EB3-955A-6E05410FCD0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704" y="5268897"/>
            <a:ext cx="3429000" cy="1333500"/>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Old Vicarage Nursery ...">
            <a:extLst>
              <a:ext uri="{FF2B5EF4-FFF2-40B4-BE49-F238E27FC236}">
                <a16:creationId xmlns:a16="http://schemas.microsoft.com/office/drawing/2014/main" id="{5C080C25-0039-48A5-ACEF-9A0E98F6747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1651" y="4619301"/>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3446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466438" y="265264"/>
            <a:ext cx="6251110" cy="3483864"/>
          </a:xfrm>
          <a:prstGeom prst="rect">
            <a:avLst/>
          </a:prstGeom>
        </p:spPr>
        <p:txBody>
          <a:bodyPr vert="horz" lIns="91440" tIns="45720" rIns="91440" bIns="45720" rtlCol="0">
            <a:normAutofit fontScale="92500"/>
          </a:bodyPr>
          <a:lstStyle/>
          <a:p>
            <a:pPr algn="ctr">
              <a:lnSpc>
                <a:spcPct val="90000"/>
              </a:lnSpc>
              <a:spcAft>
                <a:spcPts val="600"/>
              </a:spcAft>
            </a:pPr>
            <a:endParaRPr lang="en-US" sz="2200" b="1" dirty="0">
              <a:solidFill>
                <a:schemeClr val="bg1"/>
              </a:solidFill>
            </a:endParaRPr>
          </a:p>
          <a:p>
            <a:pPr algn="ctr">
              <a:lnSpc>
                <a:spcPct val="90000"/>
              </a:lnSpc>
              <a:spcAft>
                <a:spcPts val="600"/>
              </a:spcAft>
            </a:pPr>
            <a:endParaRPr lang="en-US" sz="2200" b="1" dirty="0">
              <a:solidFill>
                <a:schemeClr val="bg1"/>
              </a:solidFill>
            </a:endParaRPr>
          </a:p>
          <a:p>
            <a:pPr algn="ctr">
              <a:lnSpc>
                <a:spcPct val="90000"/>
              </a:lnSpc>
              <a:spcAft>
                <a:spcPts val="600"/>
              </a:spcAft>
            </a:pPr>
            <a:endParaRPr lang="en-US" sz="2200" b="1" dirty="0">
              <a:solidFill>
                <a:schemeClr val="bg1"/>
              </a:solidFill>
            </a:endParaRPr>
          </a:p>
          <a:p>
            <a:pPr algn="ctr">
              <a:lnSpc>
                <a:spcPct val="90000"/>
              </a:lnSpc>
              <a:spcAft>
                <a:spcPts val="600"/>
              </a:spcAft>
            </a:pPr>
            <a:endParaRPr lang="en-US" sz="2200" b="1" dirty="0">
              <a:solidFill>
                <a:schemeClr val="bg1"/>
              </a:solidFill>
            </a:endParaRPr>
          </a:p>
          <a:p>
            <a:pPr algn="ctr">
              <a:lnSpc>
                <a:spcPct val="90000"/>
              </a:lnSpc>
              <a:spcAft>
                <a:spcPts val="600"/>
              </a:spcAft>
            </a:pPr>
            <a:r>
              <a:rPr lang="en-US" sz="2200" b="1" dirty="0">
                <a:solidFill>
                  <a:schemeClr val="bg1"/>
                </a:solidFill>
              </a:rPr>
              <a:t>If you have any questions now or later then please do not hesitate to ask or email the school.</a:t>
            </a:r>
          </a:p>
          <a:p>
            <a:pPr algn="ctr">
              <a:lnSpc>
                <a:spcPct val="90000"/>
              </a:lnSpc>
              <a:spcAft>
                <a:spcPts val="600"/>
              </a:spcAft>
            </a:pPr>
            <a:r>
              <a:rPr lang="en-US" sz="2200" b="1" dirty="0">
                <a:solidFill>
                  <a:schemeClr val="bg1"/>
                </a:solidFill>
              </a:rPr>
              <a:t>I hope your child will have a positive and fun year in Nursery.</a:t>
            </a:r>
          </a:p>
          <a:p>
            <a:pPr algn="ctr">
              <a:lnSpc>
                <a:spcPct val="90000"/>
              </a:lnSpc>
              <a:spcAft>
                <a:spcPts val="600"/>
              </a:spcAft>
            </a:pPr>
            <a:endParaRPr lang="en-US" sz="2200" b="1" dirty="0">
              <a:solidFill>
                <a:schemeClr val="bg1"/>
              </a:solidFill>
            </a:endParaRPr>
          </a:p>
          <a:p>
            <a:pPr algn="ctr">
              <a:lnSpc>
                <a:spcPct val="90000"/>
              </a:lnSpc>
              <a:spcAft>
                <a:spcPts val="600"/>
              </a:spcAft>
            </a:pPr>
            <a:r>
              <a:rPr lang="en-US" sz="2200" b="1" dirty="0">
                <a:solidFill>
                  <a:schemeClr val="bg1"/>
                </a:solidFill>
              </a:rPr>
              <a:t>Email: admin@stmarysrc.lbhf.sch.uk</a:t>
            </a:r>
          </a:p>
          <a:p>
            <a:pPr indent="-228600">
              <a:lnSpc>
                <a:spcPct val="90000"/>
              </a:lnSpc>
              <a:spcAft>
                <a:spcPts val="600"/>
              </a:spcAft>
              <a:buFont typeface="Arial" panose="020B0604020202020204" pitchFamily="34" charset="0"/>
              <a:buChar char="•"/>
            </a:pPr>
            <a:endParaRPr lang="en-US" sz="2200" b="1" dirty="0"/>
          </a:p>
          <a:p>
            <a:pPr indent="-228600">
              <a:lnSpc>
                <a:spcPct val="90000"/>
              </a:lnSpc>
              <a:spcAft>
                <a:spcPts val="600"/>
              </a:spcAft>
              <a:buFont typeface="Arial" panose="020B0604020202020204" pitchFamily="34" charset="0"/>
              <a:buChar char="•"/>
            </a:pPr>
            <a:endParaRPr lang="en-US" sz="2200" b="1" dirty="0"/>
          </a:p>
        </p:txBody>
      </p:sp>
      <p:pic>
        <p:nvPicPr>
          <p:cNvPr id="2" name="Picture 1">
            <a:extLst>
              <a:ext uri="{FF2B5EF4-FFF2-40B4-BE49-F238E27FC236}">
                <a16:creationId xmlns:a16="http://schemas.microsoft.com/office/drawing/2014/main" id="{1860C9F5-E70C-4A90-9901-8E71F961353E}"/>
              </a:ext>
            </a:extLst>
          </p:cNvPr>
          <p:cNvPicPr>
            <a:picLocks noChangeAspect="1"/>
          </p:cNvPicPr>
          <p:nvPr/>
        </p:nvPicPr>
        <p:blipFill>
          <a:blip r:embed="rId2"/>
          <a:stretch>
            <a:fillRect/>
          </a:stretch>
        </p:blipFill>
        <p:spPr>
          <a:xfrm>
            <a:off x="389106" y="3629301"/>
            <a:ext cx="4061393" cy="3034146"/>
          </a:xfrm>
          <a:prstGeom prst="rect">
            <a:avLst/>
          </a:prstGeom>
        </p:spPr>
      </p:pic>
      <p:pic>
        <p:nvPicPr>
          <p:cNvPr id="3" name="Picture 2">
            <a:extLst>
              <a:ext uri="{FF2B5EF4-FFF2-40B4-BE49-F238E27FC236}">
                <a16:creationId xmlns:a16="http://schemas.microsoft.com/office/drawing/2014/main" id="{C212E33C-3D7F-4016-AA71-E4E11BCD8F29}"/>
              </a:ext>
            </a:extLst>
          </p:cNvPr>
          <p:cNvPicPr>
            <a:picLocks noChangeAspect="1"/>
          </p:cNvPicPr>
          <p:nvPr/>
        </p:nvPicPr>
        <p:blipFill>
          <a:blip r:embed="rId3"/>
          <a:stretch>
            <a:fillRect/>
          </a:stretch>
        </p:blipFill>
        <p:spPr>
          <a:xfrm>
            <a:off x="339093" y="194552"/>
            <a:ext cx="4061393" cy="3234447"/>
          </a:xfrm>
          <a:prstGeom prst="rect">
            <a:avLst/>
          </a:prstGeom>
        </p:spPr>
      </p:pic>
    </p:spTree>
    <p:extLst>
      <p:ext uri="{BB962C8B-B14F-4D97-AF65-F5344CB8AC3E}">
        <p14:creationId xmlns:p14="http://schemas.microsoft.com/office/powerpoint/2010/main" val="403869577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6790</TotalTime>
  <Words>1162</Words>
  <Application>Microsoft Office PowerPoint</Application>
  <PresentationFormat>Widescreen</PresentationFormat>
  <Paragraphs>109</Paragraphs>
  <Slides>19</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19</vt:i4>
      </vt:variant>
    </vt:vector>
  </HeadingPairs>
  <TitlesOfParts>
    <vt:vector size="27" baseType="lpstr">
      <vt:lpstr>Arial</vt:lpstr>
      <vt:lpstr>Calibri</vt:lpstr>
      <vt:lpstr>Century Gothic</vt:lpstr>
      <vt:lpstr>Century Gothic (Body)</vt:lpstr>
      <vt:lpstr>Gabriola</vt:lpstr>
      <vt:lpstr>Times New Roman</vt:lpstr>
      <vt:lpstr>Wingdings 3</vt:lpstr>
      <vt:lpstr>Slice</vt:lpstr>
      <vt:lpstr>  Welcome to NURSERY  Curriculum Presentation</vt:lpstr>
      <vt:lpstr>                     Nursery class Teacher                                                               TEACHING assistant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x Curriculum Presentation</dc:title>
  <dc:creator>tmjaunaii</dc:creator>
  <cp:lastModifiedBy>Natalie Myers-Allert</cp:lastModifiedBy>
  <cp:revision>85</cp:revision>
  <dcterms:created xsi:type="dcterms:W3CDTF">2022-09-07T13:51:22Z</dcterms:created>
  <dcterms:modified xsi:type="dcterms:W3CDTF">2026-09-23T14:28:08Z</dcterms:modified>
</cp:coreProperties>
</file>